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62" r:id="rId4"/>
    <p:sldId id="263" r:id="rId5"/>
    <p:sldId id="265" r:id="rId6"/>
    <p:sldId id="264" r:id="rId7"/>
    <p:sldId id="266" r:id="rId8"/>
    <p:sldId id="267" r:id="rId9"/>
    <p:sldId id="269" r:id="rId10"/>
    <p:sldId id="268" r:id="rId11"/>
    <p:sldId id="270" r:id="rId12"/>
    <p:sldId id="271" r:id="rId13"/>
    <p:sldId id="272" r:id="rId14"/>
    <p:sldId id="273" r:id="rId15"/>
    <p:sldId id="274" r:id="rId16"/>
    <p:sldId id="276" r:id="rId17"/>
    <p:sldId id="275" r:id="rId18"/>
    <p:sldId id="277" r:id="rId19"/>
    <p:sldId id="278" r:id="rId20"/>
    <p:sldId id="282" r:id="rId21"/>
    <p:sldId id="281" r:id="rId22"/>
    <p:sldId id="279" r:id="rId23"/>
    <p:sldId id="280" r:id="rId24"/>
    <p:sldId id="283" r:id="rId25"/>
    <p:sldId id="284" r:id="rId26"/>
    <p:sldId id="286" r:id="rId27"/>
    <p:sldId id="287" r:id="rId28"/>
    <p:sldId id="288" r:id="rId29"/>
    <p:sldId id="285" r:id="rId30"/>
    <p:sldId id="289" r:id="rId31"/>
    <p:sldId id="291" r:id="rId32"/>
    <p:sldId id="292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96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7D61DE-FDE8-490A-B1B3-63850CE61F0B}" type="datetimeFigureOut">
              <a:rPr lang="it-IT" smtClean="0"/>
              <a:t>10/10/2026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BB935E-97F2-4878-9D01-89D53812CD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0208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BB935E-97F2-4878-9D01-89D53812CDF4}" type="slidenum">
              <a:rPr lang="it-IT" smtClean="0"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1045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1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40000"/>
                <a:lumOff val="60000"/>
              </a:schemeClr>
            </a:gs>
            <a:gs pos="46000">
              <a:schemeClr val="accent6">
                <a:lumMod val="95000"/>
                <a:lumOff val="5000"/>
              </a:schemeClr>
            </a:gs>
            <a:gs pos="100000">
              <a:schemeClr val="accent6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26E0ACD-BF0C-95B7-4CD7-1F0775E4C9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sz="5400" b="1" dirty="0">
                <a:solidFill>
                  <a:srgbClr val="FFFF00"/>
                </a:solidFill>
              </a:rPr>
              <a:t>Educare a una pace disarmata e disarmante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A04F199-F980-F72C-1565-C725DB7C6F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Nota pastorale CEI 2025</a:t>
            </a:r>
          </a:p>
        </p:txBody>
      </p:sp>
    </p:spTree>
    <p:extLst>
      <p:ext uri="{BB962C8B-B14F-4D97-AF65-F5344CB8AC3E}">
        <p14:creationId xmlns:p14="http://schemas.microsoft.com/office/powerpoint/2010/main" val="3214995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DB8B10-5D12-8200-76FC-671417100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70DFC31E-891A-D2AC-0B37-BD39CF3F0BE8}"/>
              </a:ext>
            </a:extLst>
          </p:cNvPr>
          <p:cNvSpPr txBox="1"/>
          <p:nvPr/>
        </p:nvSpPr>
        <p:spPr>
          <a:xfrm>
            <a:off x="1266092" y="1169527"/>
            <a:ext cx="9694985" cy="4524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Una nota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pastorale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può diventare un testo per la scuola?</a:t>
            </a:r>
          </a:p>
          <a:p>
            <a:pPr algn="just"/>
            <a:endParaRPr lang="it-IT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it-IT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Alle nostre comunità viene dato uno strumento per </a:t>
            </a:r>
            <a:r>
              <a:rPr lang="it-IT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leggere la realtà contemporanea</a:t>
            </a:r>
            <a:r>
              <a:rPr lang="it-IT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(prima parte della Nota); viene poi rivolto l’invito ad </a:t>
            </a:r>
            <a:r>
              <a:rPr lang="it-IT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attingere alla Parola di Dio </a:t>
            </a:r>
            <a:r>
              <a:rPr lang="it-IT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it-IT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 Magistero </a:t>
            </a:r>
            <a:r>
              <a:rPr lang="it-IT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una visione di riconciliazione, di pace, di convivenza tra i popoli, continuamente minacciata dal peccato nelle sue forme anche “strutturate” di ingiustizie e di guerre (Presentazione)</a:t>
            </a:r>
          </a:p>
          <a:p>
            <a:pPr algn="just"/>
            <a:endParaRPr lang="it-IT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Leggere la realtà</a:t>
            </a:r>
          </a:p>
          <a:p>
            <a:pPr marL="342900" indent="-342900">
              <a:buFontTx/>
              <a:buChar char="-"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Leggere la Scrittura</a:t>
            </a:r>
          </a:p>
          <a:p>
            <a:pPr marL="342900" indent="-342900">
              <a:buFontTx/>
              <a:buChar char="-"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Leggere il magistero</a:t>
            </a:r>
          </a:p>
          <a:p>
            <a:pPr marL="342900" indent="-342900">
              <a:buFontTx/>
              <a:buChar char="-"/>
            </a:pPr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233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C6392-7331-ADD9-72BD-6BDE4BDFF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334F9227-32B2-91D4-B657-9A1AC9D4E754}"/>
              </a:ext>
            </a:extLst>
          </p:cNvPr>
          <p:cNvSpPr txBox="1"/>
          <p:nvPr/>
        </p:nvSpPr>
        <p:spPr>
          <a:xfrm>
            <a:off x="1266092" y="1169527"/>
            <a:ext cx="9694985" cy="489364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Leggere la realtà</a:t>
            </a:r>
          </a:p>
          <a:p>
            <a:pPr marL="342900" indent="-342900">
              <a:buFontTx/>
              <a:buChar char="-"/>
            </a:pP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Leggere </a:t>
            </a:r>
            <a:r>
              <a:rPr lang="it-IT" sz="16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Scrittura</a:t>
            </a:r>
          </a:p>
          <a:p>
            <a:pPr marL="342900" indent="-342900">
              <a:buFontTx/>
              <a:buChar char="-"/>
            </a:pP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Leggere il magistero</a:t>
            </a:r>
          </a:p>
          <a:p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L’approccio alla lettura della Scrittura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 è 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(solo)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confessionale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filosofo Ricoeur ha una espressione interessante (che vale anche per la Scrittura): </a:t>
            </a:r>
            <a:r>
              <a:rPr lang="it-IT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scrittura abolisce un riferimento </a:t>
            </a:r>
            <a:r>
              <a:rPr lang="it-IT" sz="24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ostensivo </a:t>
            </a:r>
            <a:r>
              <a:rPr lang="it-IT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agli oggetti del mondo.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Tradotto = scriviamo non perché le cose le abbiamo davanti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* tipico è lo scrivere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poetico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* ma anche lo scrivere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storico 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(ciò che scrive la storia non è più davanti a 	noi)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* la </a:t>
            </a:r>
            <a:r>
              <a:rPr lang="it-IT" sz="2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fiction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è invece uno </a:t>
            </a:r>
            <a:r>
              <a:rPr lang="it-IT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scrivere </a:t>
            </a:r>
            <a:r>
              <a:rPr lang="it-IT" sz="2400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senza eventi 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(che però sembra 	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ostensivo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di oggetti del mondo che non ci sono …)</a:t>
            </a:r>
          </a:p>
        </p:txBody>
      </p:sp>
    </p:spTree>
    <p:extLst>
      <p:ext uri="{BB962C8B-B14F-4D97-AF65-F5344CB8AC3E}">
        <p14:creationId xmlns:p14="http://schemas.microsoft.com/office/powerpoint/2010/main" val="2470155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5C904-42DB-4A01-829D-5A7F4C543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ABBC7705-096D-2C1E-DEAD-EC1F254032D2}"/>
              </a:ext>
            </a:extLst>
          </p:cNvPr>
          <p:cNvSpPr txBox="1"/>
          <p:nvPr/>
        </p:nvSpPr>
        <p:spPr>
          <a:xfrm>
            <a:off x="1266092" y="1169527"/>
            <a:ext cx="9694985" cy="4524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prima di leggere la Scrittura la premessa è conoscere che cosa essa è:</a:t>
            </a:r>
          </a:p>
          <a:p>
            <a:pPr marL="342900" indent="-342900">
              <a:buFontTx/>
              <a:buChar char="-"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Poetica</a:t>
            </a:r>
          </a:p>
          <a:p>
            <a:pPr marL="342900" indent="-342900">
              <a:buFontTx/>
              <a:buChar char="-"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Storia</a:t>
            </a:r>
          </a:p>
          <a:p>
            <a:pPr marL="342900" indent="-342900">
              <a:buFontTx/>
              <a:buChar char="-"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Fiction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anche nella Scrittura «lavora» questa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ricchezza di linguaggio 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(ma non ci fermeremo su questo!)</a:t>
            </a:r>
          </a:p>
          <a:p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quando comincio a leggere il rischio è di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«vedere» soltanto un punto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rispetto alla «visione» del tutto (di un libro … di più libri) – lettura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eretica</a:t>
            </a:r>
          </a:p>
          <a:p>
            <a:endParaRPr lang="it-IT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posso leggere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tema 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(la pace nelle Scritture) ma in realtà </a:t>
            </a:r>
            <a:r>
              <a:rPr lang="it-IT" sz="2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 trovo altri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(la guerra, il conflitto, l’assenza della pace)</a:t>
            </a:r>
          </a:p>
        </p:txBody>
      </p:sp>
    </p:spTree>
    <p:extLst>
      <p:ext uri="{BB962C8B-B14F-4D97-AF65-F5344CB8AC3E}">
        <p14:creationId xmlns:p14="http://schemas.microsoft.com/office/powerpoint/2010/main" val="912672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133F3-784D-9924-1D5B-F2ACE2E98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637433B5-007A-4B43-5A35-AB748945694E}"/>
              </a:ext>
            </a:extLst>
          </p:cNvPr>
          <p:cNvSpPr txBox="1"/>
          <p:nvPr/>
        </p:nvSpPr>
        <p:spPr>
          <a:xfrm>
            <a:off x="1266092" y="1169527"/>
            <a:ext cx="9694985" cy="4524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Entriamo subito nel «tema» della pace (che leggiamo in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orizzonte educativo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 E lo facciamo andando alle precise indicazioni della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Nota pastorale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della Cei (2025)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È ancora Ricoeur a fornire una suggestione interessante sulla scrittura:</a:t>
            </a:r>
          </a:p>
          <a:p>
            <a:r>
              <a:rPr lang="it-IT" sz="2400" dirty="0">
                <a:solidFill>
                  <a:srgbClr val="0070C0"/>
                </a:solidFill>
              </a:rPr>
              <a:t>(ogni) percorso del senso (di uno scritto) comincia nel testo ma si compie fuori dal testo, nel lettore …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Tradotto = il testo non è un «feticcio» ma un «produttore di senso» che sta altrove rispetto al testo … dunque non bisogna  trattare i testi come feticci (dentro di loro c’è un senso) ma trattarli come produttori di senso (fuori di loro, e grazie a loro, un senso potrà prodursi …)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Questa è unna regola generale … non «spiegare» i testi ma semplicemente «leggerli» (nella loro </a:t>
            </a:r>
            <a:r>
              <a:rPr lang="it-IT" sz="2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rugosa oggettività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…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94340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2D2DC-8828-D362-3BC4-5DC84BA77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B352F608-C8C5-C426-AF6B-359FB66D333B}"/>
              </a:ext>
            </a:extLst>
          </p:cNvPr>
          <p:cNvSpPr txBox="1"/>
          <p:nvPr/>
        </p:nvSpPr>
        <p:spPr>
          <a:xfrm>
            <a:off x="1266092" y="1169527"/>
            <a:ext cx="9694985" cy="4524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Nota pastorale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della Cei (2025) colloca le Scritture nel secondo capitolo:</a:t>
            </a:r>
          </a:p>
          <a:p>
            <a:pPr marL="457200" indent="-457200">
              <a:buAutoNum type="arabicPeriod"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L’oggi e la storia</a:t>
            </a:r>
          </a:p>
          <a:p>
            <a:pPr marL="457200" indent="-457200">
              <a:buAutoNum type="arabicPeriod"/>
            </a:pPr>
            <a:r>
              <a:rPr lang="it-IT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Memoria di annunci di pace</a:t>
            </a:r>
          </a:p>
          <a:p>
            <a:pPr marL="457200" indent="-457200">
              <a:buAutoNum type="arabicPeriod"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Beati i costruttori di pace</a:t>
            </a:r>
          </a:p>
          <a:p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tutta la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ha un tono «educativo», allora ne consegue che per «educare alla pace» la Scrittura non è il tutto di questa educazione: c’è l’oggi e la storia (1.) e c’è la ricca varietà dei modelli, dei testimoni, dei «pionieri» (3.).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rilevanza che hanno le Scritture ebraico-cristiane per il tema della pace è soprattutto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memoria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(all’indietro)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 annunci 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(in avanti). Leggere la Scrittura in qualche modo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annuncia una memoria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2944838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C4FD1-582D-E340-9290-981813EF6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65FC7D3F-E2EA-D1E3-0B03-161BE659ADD6}"/>
              </a:ext>
            </a:extLst>
          </p:cNvPr>
          <p:cNvSpPr txBox="1"/>
          <p:nvPr/>
        </p:nvSpPr>
        <p:spPr>
          <a:xfrm>
            <a:off x="1266092" y="1169527"/>
            <a:ext cx="9694985" cy="46474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diamo un’occhiata generale all’indice della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questa parte</a:t>
            </a:r>
          </a:p>
          <a:p>
            <a:r>
              <a:rPr lang="it-IT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Memoria di annunci di pace</a:t>
            </a:r>
          </a:p>
          <a:p>
            <a:pPr lvl="1"/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Nello spazio della Scrittura</a:t>
            </a:r>
          </a:p>
          <a:p>
            <a:pPr lvl="1"/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Percorsi ecclesiali</a:t>
            </a:r>
          </a:p>
          <a:p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dunque solo 2.a. è il luogo della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che fa «spazio» alla Scrittura (non è necessario che la Scrittura entri in noi … ma che noi entriamo in questo «spazio»). Questa nota di metodo è utile!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 questo «spazio» è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abbozzato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4 passaggi:</a:t>
            </a:r>
          </a:p>
          <a:p>
            <a:pPr marL="971550" lvl="1" indent="-514350">
              <a:buAutoNum type="romanUcPeriod"/>
            </a:pP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Dio biblico e la violenza</a:t>
            </a:r>
          </a:p>
          <a:p>
            <a:pPr marL="971550" lvl="1" indent="-514350">
              <a:buAutoNum type="romanUcPeriod"/>
            </a:pP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violenza degli umani (radice del peccato, realismo, superamento salvifico)</a:t>
            </a:r>
          </a:p>
          <a:p>
            <a:pPr marL="971550" lvl="1" indent="-514350">
              <a:buAutoNum type="romanUcPeriod"/>
            </a:pP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primato della fraternità: «non uccidere»</a:t>
            </a:r>
          </a:p>
          <a:p>
            <a:pPr marL="971550" lvl="1" indent="-514350">
              <a:buAutoNum type="romanUcPeriod"/>
            </a:pP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«Egli è la nostra pace»</a:t>
            </a:r>
          </a:p>
        </p:txBody>
      </p:sp>
    </p:spTree>
    <p:extLst>
      <p:ext uri="{BB962C8B-B14F-4D97-AF65-F5344CB8AC3E}">
        <p14:creationId xmlns:p14="http://schemas.microsoft.com/office/powerpoint/2010/main" val="1516103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0716B-F682-E2A9-D193-DC986A55F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177FD04C-A9FE-FCAB-68E3-2759CD02E716}"/>
              </a:ext>
            </a:extLst>
          </p:cNvPr>
          <p:cNvSpPr txBox="1"/>
          <p:nvPr/>
        </p:nvSpPr>
        <p:spPr>
          <a:xfrm>
            <a:off x="1266092" y="1169527"/>
            <a:ext cx="9694985" cy="4524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facciamo una veloce lettura con qualche commento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comincia con il </a:t>
            </a:r>
            <a:r>
              <a:rPr lang="it-IT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tema Dio/violenza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è strano che educare alla pace possa partire da «dio» e dalla «violenza» (i due aspetti non sono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tranquillamente 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utilizzabili nell’insegnamento … mentre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violenza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ha un preciso significato, «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dio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 è già qualcosa di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insignificante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– quello che può avere un significato è che la «cultura» umana ha utilizzato il tema «religioso» anche per trattare del tema della violenza e della pace. Guerra e pace possono aprirci a qualcosa di più grande di noi? Per trattare della violenza e della pace sono sufficienti le spiegazioni storiche, le spiegazioni scientifiche, è sufficiente la psicologia o l’antropologia? Qui c’è tutto il peso della «religione» come tema culturale, universale, «fissato» in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memorie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tenere aperto 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annuncio</a:t>
            </a:r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…</a:t>
            </a:r>
            <a:endParaRPr lang="it-IT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607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95D30-ECE5-AD8A-9E90-97953E509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A92AA9A7-252C-F49C-0ACC-B79F1BC796C1}"/>
              </a:ext>
            </a:extLst>
          </p:cNvPr>
          <p:cNvSpPr txBox="1"/>
          <p:nvPr/>
        </p:nvSpPr>
        <p:spPr>
          <a:xfrm>
            <a:off x="1266092" y="1169527"/>
            <a:ext cx="9694985" cy="4524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Come imposta il </a:t>
            </a:r>
            <a:r>
              <a:rPr lang="it-IT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tema Dio/violenza 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qui sarebbe interessante un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dialogo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tra noi, ma questo presuppone la lettura del testo … avendo letto il testo (e qualche frammento lo utilizzeremo qui) mi limito a un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monologo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…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Quale testo prendereste dalla Scrittura?</a:t>
            </a:r>
          </a:p>
          <a:p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616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96783-DEC0-CCA1-11E3-E607DA12A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A3EE605C-EF1F-569F-617D-E75C43D14BFC}"/>
              </a:ext>
            </a:extLst>
          </p:cNvPr>
          <p:cNvSpPr txBox="1"/>
          <p:nvPr/>
        </p:nvSpPr>
        <p:spPr>
          <a:xfrm>
            <a:off x="1248507" y="1181559"/>
            <a:ext cx="9694985" cy="41549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comincia con </a:t>
            </a:r>
            <a:r>
              <a:rPr lang="it-IT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 – una lettura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troppo confessionale</a:t>
            </a:r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Ecco il passaggio della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it-IT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 primo racconto della creazione, Dio guarda con benevolenza ogni vivente e vede che tutto è «</a:t>
            </a:r>
            <a:r>
              <a:rPr lang="it-IT" sz="2400" i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tov</a:t>
            </a:r>
            <a:r>
              <a:rPr lang="it-IT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», che ogni creatura è buona, è bene. Nel mondo desiderato da Dio, </a:t>
            </a:r>
            <a:r>
              <a:rPr lang="it-IT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regna la pace</a:t>
            </a:r>
            <a:r>
              <a:rPr lang="it-IT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lo </a:t>
            </a:r>
            <a:r>
              <a:rPr lang="it-IT" sz="2400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shalom</a:t>
            </a:r>
            <a:r>
              <a:rPr lang="it-IT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completezza, soddisfazione, assenza di recriminazione, vita in abbondanza (cf. </a:t>
            </a:r>
            <a:r>
              <a:rPr lang="it-IT" sz="240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Gv</a:t>
            </a:r>
            <a:r>
              <a:rPr lang="it-IT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10,10b), come un fiume gonfio di acque (cf. </a:t>
            </a:r>
            <a:r>
              <a:rPr lang="it-IT" sz="240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it-IT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66,12); nel </a:t>
            </a:r>
            <a:r>
              <a:rPr lang="it-IT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sogno originario di Dio </a:t>
            </a:r>
            <a:r>
              <a:rPr lang="it-IT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creature non si mangiano a vicenda (cf. </a:t>
            </a:r>
            <a:r>
              <a:rPr lang="it-IT" sz="240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</a:t>
            </a:r>
            <a:r>
              <a:rPr lang="it-IT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1,29-20), né c’è sopraffazione o violenza, ma cura e responsabilità per ogni vivente (cf. </a:t>
            </a:r>
            <a:r>
              <a:rPr lang="it-IT" sz="240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</a:t>
            </a:r>
            <a:r>
              <a:rPr lang="it-IT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1,28).</a:t>
            </a:r>
          </a:p>
          <a:p>
            <a:pPr algn="r"/>
            <a:endParaRPr lang="it-IT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298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FDE4E-8356-413F-1A6B-051601411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5CBA3BDF-0422-F467-FB76-7B6B2652277D}"/>
              </a:ext>
            </a:extLst>
          </p:cNvPr>
          <p:cNvSpPr txBox="1"/>
          <p:nvPr/>
        </p:nvSpPr>
        <p:spPr>
          <a:xfrm>
            <a:off x="1248507" y="1181559"/>
            <a:ext cx="9694985" cy="4524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citazione di </a:t>
            </a:r>
            <a:r>
              <a:rPr lang="it-IT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 è pertinente, ma «letta» troppo in fretta … (tralascia i </a:t>
            </a:r>
            <a:r>
              <a:rPr lang="it-IT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vv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1-2 di </a:t>
            </a:r>
            <a:r>
              <a:rPr lang="it-IT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1)</a:t>
            </a:r>
          </a:p>
          <a:p>
            <a:r>
              <a:rPr lang="it-IT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In principio Dio creò il cielo e la terra. 2 La terra era </a:t>
            </a:r>
            <a:r>
              <a:rPr lang="it-IT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informe e deserta </a:t>
            </a:r>
            <a:r>
              <a:rPr lang="it-IT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le tenebre ricoprivano </a:t>
            </a:r>
            <a:r>
              <a:rPr lang="it-IT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l’abisso</a:t>
            </a:r>
            <a:r>
              <a:rPr lang="it-IT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lo spirito di Dio aleggiava sulle acque.</a:t>
            </a:r>
          </a:p>
          <a:p>
            <a:r>
              <a:rPr lang="it-IT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Dio disse: «Sia la luce!». E la luce fu. 4 Dio vide che la luce era </a:t>
            </a:r>
            <a:r>
              <a:rPr lang="it-IT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cosa buona </a:t>
            </a:r>
            <a:r>
              <a:rPr lang="it-IT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Dio separò la luce dalle tenebre. 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Dio creò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 caos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(più che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 nulla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visto che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informe/deserta 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sono usati nella Scrittura (Gb 12,24; </a:t>
            </a:r>
            <a:r>
              <a:rPr lang="it-IT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24,10; 45,18) per descrivere la desolazione e il vuoto dopo un crimine di guerra …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 è una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violenza primordiale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(una guerra caotica) dalla quale Dio trae il </a:t>
            </a:r>
            <a:r>
              <a:rPr lang="it-IT" sz="24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kosmos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pacifico?</a:t>
            </a:r>
            <a:r>
              <a:rPr lang="it-IT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Un testo religioso che non è pacifista? Cosa può «produrre» nel lettore la </a:t>
            </a:r>
            <a:r>
              <a:rPr lang="it-IT" sz="2400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rugosa oggettività</a:t>
            </a:r>
            <a:r>
              <a:rPr lang="it-IT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di un testo?</a:t>
            </a:r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665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35485-154E-9061-2183-6C2C53C5D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654A76D4-1FEE-0ED6-3ACE-BCF113C73CFF}"/>
              </a:ext>
            </a:extLst>
          </p:cNvPr>
          <p:cNvSpPr txBox="1"/>
          <p:nvPr/>
        </p:nvSpPr>
        <p:spPr>
          <a:xfrm>
            <a:off x="1248507" y="1181559"/>
            <a:ext cx="9694985" cy="41549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prosegue ricordando che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creature non si mangiano a vicenda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E questa nota sul «regime alimentare» spesso la usiamo in senso vegetariano (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alimento primordiale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mentre ha un significato «pacifico» e «anti-violento». Nella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rugosità oggettiva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del testo compare questo legame (arcaico) tra cibo e violenza, tra cibo e pace, tra macelleria (… la guerra come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macello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e tavola (… la pace come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compagnia di mensa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 </a:t>
            </a:r>
            <a:r>
              <a:rPr lang="it-IT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L’alimentazione come luogo di educazione alla pace? Il cibo «divorato» così come la spada «divora»? La cottura </a:t>
            </a:r>
            <a:r>
              <a:rPr lang="it-IT" sz="2400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 sangue</a:t>
            </a:r>
            <a:r>
              <a:rPr lang="it-IT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… L’umano «che divora» l’umano?</a:t>
            </a:r>
          </a:p>
          <a:p>
            <a:r>
              <a:rPr lang="it-IT" sz="240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it-IT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25,8 (nel banchetto pacifico …) Dio «distruggerà la morte», ma qualcuno traduce «divorerà il divoratore» (F. Riva, </a:t>
            </a:r>
            <a:r>
              <a:rPr lang="it-IT" sz="2400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Filosofia</a:t>
            </a:r>
            <a:r>
              <a:rPr lang="it-IT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400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 cibo</a:t>
            </a:r>
            <a:r>
              <a:rPr lang="it-IT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49) … l’eucaristia (prima comunione …) significa </a:t>
            </a:r>
            <a:r>
              <a:rPr lang="it-IT" sz="2400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mangiare colui che mangiato la violenza</a:t>
            </a:r>
            <a:r>
              <a:rPr lang="it-IT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0543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60EC7-5ED2-85E2-FC3E-D9B48FC1B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846F817C-6FC9-9857-D62C-FB63EFE4C2B4}"/>
              </a:ext>
            </a:extLst>
          </p:cNvPr>
          <p:cNvSpPr txBox="1"/>
          <p:nvPr/>
        </p:nvSpPr>
        <p:spPr>
          <a:xfrm>
            <a:off x="1248507" y="1181559"/>
            <a:ext cx="9694985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dopo </a:t>
            </a:r>
            <a:r>
              <a:rPr lang="it-IT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 fa riferimento al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rugoso oggettivo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it-IT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6: il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cataclisma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(alla lettera: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annegamento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non è forse gesto violento di Dio? Qualche lettura ebraica del </a:t>
            </a:r>
            <a:r>
              <a:rPr lang="it-IT" sz="24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mabul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(diluvio) vanno nella direzione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di un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atto violento di un potente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ma piuttosto dell’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impotente che torna al punto di partenza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(con una precisa differenza tra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violenza che distrugge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annullamento che conserva una ripartenza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si ferma qui per il diluvio, ma </a:t>
            </a:r>
            <a:r>
              <a:rPr lang="it-IT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9,13 fa comparire il simbolico della pace (arco colorato) … </a:t>
            </a:r>
            <a:r>
              <a:rPr lang="it-IT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versetto troppo </a:t>
            </a:r>
            <a:r>
              <a:rPr lang="it-IT" sz="2400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laicizzato</a:t>
            </a:r>
            <a:r>
              <a:rPr lang="it-IT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 Oppure un segno troppo poco </a:t>
            </a:r>
            <a:r>
              <a:rPr lang="it-IT" sz="2400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sensato</a:t>
            </a:r>
            <a:r>
              <a:rPr lang="it-IT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partire dalla sua comparsa nelle Scritture?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 questo «segno» qualche nota aggiuntiva …</a:t>
            </a:r>
          </a:p>
        </p:txBody>
      </p:sp>
    </p:spTree>
    <p:extLst>
      <p:ext uri="{BB962C8B-B14F-4D97-AF65-F5344CB8AC3E}">
        <p14:creationId xmlns:p14="http://schemas.microsoft.com/office/powerpoint/2010/main" val="1434909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308B0-015D-0EEA-1DF4-CE711F62F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35400293-0EC3-A807-8B8E-CB0978D1EEF5}"/>
              </a:ext>
            </a:extLst>
          </p:cNvPr>
          <p:cNvSpPr txBox="1"/>
          <p:nvPr/>
        </p:nvSpPr>
        <p:spPr>
          <a:xfrm>
            <a:off x="971781" y="950494"/>
            <a:ext cx="7859398" cy="52629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9 (</a:t>
            </a:r>
            <a:r>
              <a:rPr lang="it-IT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seguiamo liberamente Erri De Luca, Vita di Noè/Noah). Il salvagente, Feltrinelli, Milano 2004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[… dopo il finimondo]</a:t>
            </a:r>
          </a:p>
          <a:p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farò sorgere la mia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alleanza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presso di voi e non sarà tagliata tutta carne ancora da acque del diluvio. E non sarà ancora diluvio per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guastare la terra</a:t>
            </a:r>
          </a:p>
          <a:p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disse "Questo è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segno dell’alleanza 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 io do tra me e </a:t>
            </a:r>
            <a:r>
              <a:rPr lang="it-IT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voi e tra tutto fiato di vita che presso di voi: per generazioni mondo</a:t>
            </a:r>
          </a:p>
          <a:p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Il mio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arco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ho dato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nella nuvola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e sarà per segno di alleanza tra me e tra la terra.</a:t>
            </a:r>
          </a:p>
          <a:p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F5F64D7-2046-61D5-17D7-F8D7265F0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5792" y="950494"/>
            <a:ext cx="2098789" cy="3477882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A712F02A-689F-D042-E20C-7AF6E41C6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1759" y="5148141"/>
            <a:ext cx="1382610" cy="965272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E81D7C2F-DE76-BC7F-540B-893DD4D1E8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4401" y="5148142"/>
            <a:ext cx="1099062" cy="96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4685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A5329-F3A4-CEDE-0BB3-0FDA5F675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1EE2C314-5F9C-36CB-4C4C-002DB862E761}"/>
              </a:ext>
            </a:extLst>
          </p:cNvPr>
          <p:cNvSpPr txBox="1"/>
          <p:nvPr/>
        </p:nvSpPr>
        <p:spPr>
          <a:xfrm>
            <a:off x="971781" y="950494"/>
            <a:ext cx="6427640" cy="489364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</a:t>
            </a:r>
            <a:r>
              <a:rPr lang="it-IT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 commento di E. De Luca</a:t>
            </a:r>
          </a:p>
          <a:p>
            <a:pPr marL="342900" indent="-342900">
              <a:buFontTx/>
              <a:buChar char="-"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Dio si dà un divieto/limite (rinuncia all’onnipotenza)</a:t>
            </a:r>
          </a:p>
          <a:p>
            <a:pPr marL="342900" indent="-342900">
              <a:buFontTx/>
              <a:buChar char="-"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 c’è data di scadenza (da parte di Dio …)</a:t>
            </a:r>
          </a:p>
          <a:p>
            <a:pPr marL="342900" indent="-342900">
              <a:buFontTx/>
              <a:buChar char="-"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Allenza tra me e voi (traduzione italiana)  ma l’ebraico aggiunge un «tra»: alleanza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 e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voi (vostra responsabilità?)</a:t>
            </a:r>
          </a:p>
          <a:p>
            <a:pPr marL="342900" indent="-342900">
              <a:buFontTx/>
              <a:buChar char="-"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 di là di ogni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poesia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l’arco è un’arma da guerra. Dio depone al suolo il suo più micidiale ordigno di strage. Lo poggia a terra con la curva rivolta verso lui (acqua fermata dall’arcata …), come un coltello che Dio tiene per la mala e offre il manico ad ogni creatura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B580EFC4-E917-D1B8-DE9A-BA83E544A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1927" y="1371598"/>
            <a:ext cx="4150861" cy="364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974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5FEFC-EA31-5DD8-76C4-EEBD59248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3A9A0EB8-4E72-0125-1809-D294A26D2351}"/>
              </a:ext>
            </a:extLst>
          </p:cNvPr>
          <p:cNvSpPr txBox="1"/>
          <p:nvPr/>
        </p:nvSpPr>
        <p:spPr>
          <a:xfrm>
            <a:off x="1657581" y="1351508"/>
            <a:ext cx="7859398" cy="41549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9</a:t>
            </a:r>
          </a:p>
          <a:p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sarà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 mio annuvolare nuvola 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sopra la terra: e </a:t>
            </a:r>
            <a:r>
              <a:rPr lang="it-IT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sarà visto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l’arco nella nuvola</a:t>
            </a:r>
          </a:p>
          <a:p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it-IT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ricorderò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 mia alleanza che è tra me e tra voi e tra tutto fiato di vita in tutta carne. E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 sarà ancora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le acque per diluvio per guastare tutta carne.</a:t>
            </a:r>
          </a:p>
          <a:p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sarà l’arco nella nuvola. E </a:t>
            </a:r>
            <a:r>
              <a:rPr lang="it-IT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 </a:t>
            </a:r>
            <a:r>
              <a:rPr lang="it-IT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vedrò per ricordare 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alleanza di mondo tra </a:t>
            </a:r>
            <a:r>
              <a:rPr lang="it-IT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Elohìm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tra tutto fiato di vita in tutta carne che è sopra la terra</a:t>
            </a:r>
          </a:p>
          <a:p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7002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0A611-FDD3-969A-09BF-56C182E6C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A83654AC-2C1B-146B-A157-FC03D626E01E}"/>
              </a:ext>
            </a:extLst>
          </p:cNvPr>
          <p:cNvSpPr txBox="1"/>
          <p:nvPr/>
        </p:nvSpPr>
        <p:spPr>
          <a:xfrm>
            <a:off x="971781" y="950494"/>
            <a:ext cx="7947758" cy="489364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</a:t>
            </a:r>
            <a:r>
              <a:rPr lang="it-IT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 commento di E. De Luca</a:t>
            </a:r>
          </a:p>
          <a:p>
            <a:pPr marL="342900" indent="-342900">
              <a:buFontTx/>
              <a:buChar char="-"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minaccia ci sarà ancora (di nuovo si ispessirà il cielo fino all’oscurità)</a:t>
            </a:r>
          </a:p>
          <a:p>
            <a:pPr marL="342900" indent="-342900">
              <a:buFontTx/>
              <a:buChar char="-"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ma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dentro la nuvola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comparirà un dispositivo di sicurezza (acqua filtrata dal sole) … il colore rosso (allarme?) sta sopra, dalla parte di Dio … la forma (curvato all’in su) impedisce che le acque si raccolgano … scivolano via, scolano …</a:t>
            </a:r>
          </a:p>
          <a:p>
            <a:pPr marL="342900" indent="-342900">
              <a:buFontTx/>
              <a:buChar char="-"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 vedranno tutte le creature (e ne avranno coscienza?)</a:t>
            </a:r>
          </a:p>
          <a:p>
            <a:pPr marL="342900" indent="-342900">
              <a:buFontTx/>
              <a:buChar char="-"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Dio lo vedrà (e ricorderà) «e non sarà ancora». De Luca commenta così: </a:t>
            </a:r>
            <a:r>
              <a:rPr lang="it-IT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frase sta da sola, non ha per soggetto le acque, è solo voce che ribadisce la promessa di mai più. È un solenne e commosso assolo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C8F3A274-B8D9-32ED-778B-0AB71D4E8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4234" y="2683041"/>
            <a:ext cx="1817558" cy="301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8206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6C011-2663-CAE2-C384-121F51CCF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B18A2204-1AF2-4B0B-7833-80242C2B6C99}"/>
              </a:ext>
            </a:extLst>
          </p:cNvPr>
          <p:cNvSpPr txBox="1"/>
          <p:nvPr/>
        </p:nvSpPr>
        <p:spPr>
          <a:xfrm>
            <a:off x="1212412" y="1203157"/>
            <a:ext cx="9062556" cy="4524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fino a qui abbiamo intravisto testi che «producono» un senso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 ideologico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sul tema della pace. La violenza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primordiale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è associata nei testi religiosi alla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pacificazione primordiale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(di cui vi è traccia cosmica …) – siamo nel cuore di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testi poetici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 non è tutto qui!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 sono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testi storici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la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li ricorda attribuendo a Dio la responsabilità con una nota che non deve sfuggire: «[Dio] </a:t>
            </a:r>
            <a:r>
              <a:rPr lang="it-IT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sostiene il popolo impegnato in guerre di conquista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».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Dio violento e Dio di violenza, spinoso tema che compare in un comparto preciso delle Scritture (da Esodo fino a 2Re), praticamente dall’esodo all’esilio. Fra tutti i testi brilla per violenza il </a:t>
            </a:r>
            <a:r>
              <a:rPr lang="it-IT" sz="2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libro dei Giudici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 è un testo (non proprio semplice …) da indicare</a:t>
            </a:r>
          </a:p>
        </p:txBody>
      </p:sp>
    </p:spTree>
    <p:extLst>
      <p:ext uri="{BB962C8B-B14F-4D97-AF65-F5344CB8AC3E}">
        <p14:creationId xmlns:p14="http://schemas.microsoft.com/office/powerpoint/2010/main" val="40378765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23DD6-28B1-ED49-A8E5-EDC4182C3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420CAE54-BC45-867B-A678-7EBDAE6E17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203" y="958137"/>
            <a:ext cx="3540747" cy="4941726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6D186F4-EC10-52D8-1019-1C63B84204E5}"/>
              </a:ext>
            </a:extLst>
          </p:cNvPr>
          <p:cNvSpPr txBox="1"/>
          <p:nvPr/>
        </p:nvSpPr>
        <p:spPr>
          <a:xfrm>
            <a:off x="4736090" y="782051"/>
            <a:ext cx="6176551" cy="489364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dall’esodo all’esilio (cioè da Es fino a 2Re) – cioè la parte della Scrittura che viene denominata </a:t>
            </a:r>
            <a:r>
              <a:rPr lang="it-IT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opera storica </a:t>
            </a:r>
            <a:r>
              <a:rPr lang="it-IT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deuteronomista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(notiamo che non c’è </a:t>
            </a:r>
            <a:r>
              <a:rPr lang="it-IT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Genesi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questo blocco colossale di testi)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non basta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leggere i testi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(perché c’è un’interessante «epoca» di redazione dei testi)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il nostro discorso sul tema violenza/pace, la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redazione dei testi 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è molto valorizzata oggi dagli studiosi della Scrittura. Ad es. i testi su Abramo (</a:t>
            </a:r>
            <a:r>
              <a:rPr lang="it-IT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12-25) raccontano di un tempo precedente l’esodo … ma vengono scritti in epoca diversa (dopo l’esilio). Cosa può indicare questo?</a:t>
            </a:r>
          </a:p>
        </p:txBody>
      </p:sp>
    </p:spTree>
    <p:extLst>
      <p:ext uri="{BB962C8B-B14F-4D97-AF65-F5344CB8AC3E}">
        <p14:creationId xmlns:p14="http://schemas.microsoft.com/office/powerpoint/2010/main" val="20676782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C8E19-74BB-EE4A-8083-6AD638E2F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36633AB-6290-0D76-3609-0AA14D6CDF28}"/>
              </a:ext>
            </a:extLst>
          </p:cNvPr>
          <p:cNvSpPr txBox="1"/>
          <p:nvPr/>
        </p:nvSpPr>
        <p:spPr>
          <a:xfrm>
            <a:off x="1073814" y="797510"/>
            <a:ext cx="10043360" cy="52629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che il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ciclo di Abramo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è una </a:t>
            </a:r>
            <a:r>
              <a:rPr lang="it-IT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posteriore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«inserzione» </a:t>
            </a:r>
            <a:r>
              <a:rPr lang="it-IT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prima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della storia narrata di esodo-esilio (storia deuteronomica). Prima dei testi pieni di violenza e di guerra, la Scrittura inserisce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«inizio» pacifico, diplomatico, senza terra 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Questo genera un effetto nel lettore: il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ciclo di Abramo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è un altro modo di leggere l’antagonismo di Israele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vicini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Mentre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tutta la storia 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deuteronomica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fino alla distruzione di Gerusalemme (587)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racconta un feroce antagonismo bellicoso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le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tradizioni patriarcali di </a:t>
            </a:r>
            <a:r>
              <a:rPr lang="it-IT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12-36 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(redatte dopo l’esilio) inseriscono nella storia della salvezza un modo originale di illuminare il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futuro di Israele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riprendere lo sforzo di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conciliazione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dei patriarchi (prima della terra e della conquista), una possibile relazione meno ostile di quanto la storia deuteronomica mostra. Israele non è fatto per la guerra, ma per la «diplomazia» (tutti gli episodi di Abramo che fa patti con stranieri, con popoli ostili o neutrali, )</a:t>
            </a:r>
          </a:p>
        </p:txBody>
      </p:sp>
    </p:spTree>
    <p:extLst>
      <p:ext uri="{BB962C8B-B14F-4D97-AF65-F5344CB8AC3E}">
        <p14:creationId xmlns:p14="http://schemas.microsoft.com/office/powerpoint/2010/main" val="28442129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B3E82-EBFD-8A69-954D-05AC7D973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13E239E-25DC-43ED-53A3-40BB5FBEF7C0}"/>
              </a:ext>
            </a:extLst>
          </p:cNvPr>
          <p:cNvSpPr txBox="1"/>
          <p:nvPr/>
        </p:nvSpPr>
        <p:spPr>
          <a:xfrm>
            <a:off x="1074320" y="797510"/>
            <a:ext cx="10043360" cy="52629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it-IT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12-36 il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rapporto di Israele con le nazioni 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dà un’altra immagine di se stesso rispetto a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Es-2Re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nei Patriarchi non c’è l’ossessione della conquista, non c’è conquista della terra, è debolissimo i </a:t>
            </a:r>
            <a:r>
              <a:rPr lang="it-IT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dell’identità. Abramo (Isacco e Giacobbe) </a:t>
            </a:r>
            <a:r>
              <a:rPr lang="it-IT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 sono antagonisti con i vicini 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(anche se tutta la storia successiva dirà il contrario …)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testi sui Patriarchi (</a:t>
            </a:r>
            <a:r>
              <a:rPr lang="it-IT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12-36) ma anche tutta la storia di Giuseppe (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ebreo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egiziano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!) possono essere letti come una riflessione profonda sulla realtà geo-politica di Israele. Lo scontro (ciclico e violento) con i paesi vicini non stanno all’origine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abramitica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del popolo eletto. Le tradizioni patriarcali </a:t>
            </a:r>
            <a:r>
              <a:rPr lang="it-IT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metteno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scena antenati (Abramo, Isacco e Giacobbe) che mostrano il miracolo della coesistenza, fatto di tutto un intreccio di discussioni e di compromessi.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indizio? Il testo di </a:t>
            </a:r>
            <a:r>
              <a:rPr lang="fr-BE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1Mac 12,21:</a:t>
            </a:r>
          </a:p>
          <a:p>
            <a:r>
              <a:rPr lang="fr-BE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«Si è </a:t>
            </a:r>
            <a:r>
              <a:rPr lang="fr-BE" sz="2400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trovato</a:t>
            </a:r>
            <a:r>
              <a:rPr lang="fr-BE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fr-BE" sz="2400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uno</a:t>
            </a:r>
            <a:r>
              <a:rPr lang="fr-BE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2400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scritto</a:t>
            </a:r>
            <a:r>
              <a:rPr lang="fr-BE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BE" sz="2400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riguardante</a:t>
            </a:r>
            <a:r>
              <a:rPr lang="fr-BE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2400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gli</a:t>
            </a:r>
            <a:r>
              <a:rPr lang="fr-BE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2400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Spartani</a:t>
            </a:r>
            <a:r>
              <a:rPr lang="fr-BE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i </a:t>
            </a:r>
            <a:r>
              <a:rPr lang="fr-BE" sz="2400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Giudei</a:t>
            </a:r>
            <a:r>
              <a:rPr lang="fr-BE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BE" sz="2400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</a:t>
            </a:r>
            <a:r>
              <a:rPr lang="fr-BE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sono </a:t>
            </a:r>
            <a:r>
              <a:rPr lang="fr-BE" sz="2400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fratelli</a:t>
            </a:r>
            <a:r>
              <a:rPr lang="fr-BE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fr-BE" sz="2400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</a:t>
            </a:r>
            <a:r>
              <a:rPr lang="fr-BE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sono </a:t>
            </a:r>
            <a:r>
              <a:rPr lang="fr-BE" sz="2400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della</a:t>
            </a:r>
            <a:r>
              <a:rPr lang="fr-BE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2400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stirpe</a:t>
            </a:r>
            <a:r>
              <a:rPr lang="fr-BE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di Abramo»</a:t>
            </a:r>
            <a:endParaRPr lang="it-IT" sz="24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1405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640FD-2A2F-C709-4108-65DF56DB6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154AC5FE-E0D4-C9BB-7A53-1D27E3BBA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6513" y="697832"/>
            <a:ext cx="2300281" cy="3862134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DAC8C279-62A5-B97D-EB81-6444F42870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460" y="1263316"/>
            <a:ext cx="2305384" cy="3773734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E1FC44D3-AABE-8766-9349-A9DA7BD50C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1675" y="1603825"/>
            <a:ext cx="2739384" cy="4681394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66D46E31-229B-A0F9-5A31-1CFE0B580B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4989" y="1603825"/>
            <a:ext cx="2967246" cy="4324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4975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B5EAA-5DF5-ECD6-4643-94AF922E9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7480B4FF-3FBA-E9A1-411D-B469B402BF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1613" y="2230330"/>
            <a:ext cx="2081462" cy="319142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31997DB7-842A-2006-17F7-C58ECB9BC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8093" y="1122632"/>
            <a:ext cx="2238508" cy="3199003"/>
          </a:xfrm>
          <a:prstGeom prst="rect">
            <a:avLst/>
          </a:prstGeom>
        </p:spPr>
      </p:pic>
      <p:graphicFrame>
        <p:nvGraphicFramePr>
          <p:cNvPr id="16" name="Oggetto 15">
            <a:extLst>
              <a:ext uri="{FF2B5EF4-FFF2-40B4-BE49-F238E27FC236}">
                <a16:creationId xmlns:a16="http://schemas.microsoft.com/office/drawing/2014/main" id="{5A766F3F-7221-811A-1113-7F8184E9F1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7572675"/>
              </p:ext>
            </p:extLst>
          </p:nvPr>
        </p:nvGraphicFramePr>
        <p:xfrm>
          <a:off x="1788126" y="1339201"/>
          <a:ext cx="2765425" cy="430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4" imgW="2765741" imgH="4305269" progId="Acrobat.Document.DC">
                  <p:embed/>
                </p:oleObj>
              </mc:Choice>
              <mc:Fallback>
                <p:oleObj name="Acrobat Document" r:id="rId4" imgW="2765741" imgH="4305269" progId="Acrobat.Document.DC">
                  <p:embed/>
                  <p:pic>
                    <p:nvPicPr>
                      <p:cNvPr id="16" name="Oggetto 15">
                        <a:extLst>
                          <a:ext uri="{FF2B5EF4-FFF2-40B4-BE49-F238E27FC236}">
                            <a16:creationId xmlns:a16="http://schemas.microsoft.com/office/drawing/2014/main" id="{3FE176CF-2835-966A-F9DF-1C844639D1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88126" y="1339201"/>
                        <a:ext cx="2765425" cy="4305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33095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CBB97-B0D6-581C-BFD2-EB8B07FF4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B3008525-92BC-1AC3-8F87-62554FDDF458}"/>
              </a:ext>
            </a:extLst>
          </p:cNvPr>
          <p:cNvSpPr txBox="1"/>
          <p:nvPr/>
        </p:nvSpPr>
        <p:spPr>
          <a:xfrm>
            <a:off x="1233853" y="428178"/>
            <a:ext cx="9724293" cy="60016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it-IT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leggere la Scrittura non è leggere testi pacifisti, ma leggere testi bellicosi che dichiarano la propria auto-distruzione (esilio) insieme alla propria auto-glorificazione (conquista della terra).</a:t>
            </a:r>
          </a:p>
          <a:p>
            <a:pPr algn="ctr"/>
            <a:r>
              <a:rPr lang="it-IT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può essere popolo-</a:t>
            </a:r>
            <a:r>
              <a:rPr lang="it-IT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senza-terra</a:t>
            </a:r>
            <a:r>
              <a:rPr lang="it-IT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popolo-</a:t>
            </a:r>
            <a:r>
              <a:rPr lang="it-IT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nella-universale-benedizione</a:t>
            </a:r>
            <a:r>
              <a:rPr lang="it-IT" sz="3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it-IT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Come Abramo, Isacco, Giacobbe e Giuseppe?</a:t>
            </a:r>
          </a:p>
          <a:p>
            <a:pPr algn="ctr"/>
            <a:r>
              <a:rPr lang="it-IT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Nei profeti i Patriarchi praticamente scompaiono</a:t>
            </a:r>
          </a:p>
          <a:p>
            <a:pPr algn="ctr"/>
            <a:r>
              <a:rPr lang="it-IT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e siamo all’Israele contemporaneo …</a:t>
            </a:r>
          </a:p>
          <a:p>
            <a:pPr algn="ctr"/>
            <a:r>
              <a:rPr lang="it-IT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Dio «impone» la guerra o «impone» la pace?</a:t>
            </a:r>
          </a:p>
          <a:p>
            <a:pPr algn="ctr"/>
            <a:r>
              <a:rPr lang="it-IT" sz="3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Scrittura si contraddice oppure si auto-corregge?</a:t>
            </a:r>
          </a:p>
        </p:txBody>
      </p:sp>
    </p:spTree>
    <p:extLst>
      <p:ext uri="{BB962C8B-B14F-4D97-AF65-F5344CB8AC3E}">
        <p14:creationId xmlns:p14="http://schemas.microsoft.com/office/powerpoint/2010/main" val="11090242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8E0FD-1908-811B-36B5-A20B8FF07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1723BE93-ABAF-7584-3761-369BDED06F9F}"/>
              </a:ext>
            </a:extLst>
          </p:cNvPr>
          <p:cNvSpPr txBox="1"/>
          <p:nvPr/>
        </p:nvSpPr>
        <p:spPr>
          <a:xfrm>
            <a:off x="1233853" y="428178"/>
            <a:ext cx="9724293" cy="59400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it-IT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un piccolo esempio (a proposito dei testi violenti di Deuteronomio sulla guerra) è illuminante:</a:t>
            </a:r>
          </a:p>
          <a:p>
            <a:pPr algn="ctr"/>
            <a:r>
              <a:rPr lang="it-IT" sz="28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Dt</a:t>
            </a:r>
            <a:r>
              <a:rPr lang="it-IT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20,19-20</a:t>
            </a:r>
          </a:p>
          <a:p>
            <a:pPr algn="ctr"/>
            <a:r>
              <a:rPr lang="it-IT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«Quando farai guerra a una città per conquistarla e la cingerai d’assedio per lungo tempo, </a:t>
            </a:r>
            <a:r>
              <a:rPr lang="it-IT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 ne distruggerai gli alberi </a:t>
            </a:r>
            <a:r>
              <a:rPr lang="it-IT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colpi di scure; ne mangerai il frutto, ma </a:t>
            </a:r>
            <a:r>
              <a:rPr lang="it-IT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 li abbatterai</a:t>
            </a:r>
            <a:r>
              <a:rPr lang="it-IT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it-IT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l’albero della campagna è forse un uomo che tu debba includerlo nell’assedio? </a:t>
            </a:r>
            <a:r>
              <a:rPr lang="it-IT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Potrai però distruggere e abbattere gli alberi che saprai non essere alberi da frutto, e ne costruirai delle opere d’assedio contro la città che fa guerra contro di te, finché cada»</a:t>
            </a:r>
          </a:p>
          <a:p>
            <a:pPr algn="ctr"/>
            <a:endParaRPr lang="it-IT" sz="28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Israele a Gaza (con armi intelligenti) … visto che ha dato nomi biblici alle sue «distruzioni», ha letto questo versetto?</a:t>
            </a:r>
            <a:endParaRPr lang="it-IT" sz="24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8200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36308-BEBD-C268-465E-A4A587E21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E02E2B74-442A-8785-E212-17F3F16BAC87}"/>
              </a:ext>
            </a:extLst>
          </p:cNvPr>
          <p:cNvSpPr txBox="1"/>
          <p:nvPr/>
        </p:nvSpPr>
        <p:spPr>
          <a:xfrm>
            <a:off x="1233852" y="891838"/>
            <a:ext cx="9724293" cy="39087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it-IT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nello «spazio della Scrittura»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(Nota CEI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2.1) viene praticamente tralasciato tutto il filone «profetico» (dove invece si alimenta molto il pacifismo cristiano). Nei profeti la «pace» è soprattutto in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orizzonte escatologico 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(la pace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dei cimiteri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…), ma non manca l’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orizzonte faticoso e laborioso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della costruzione (o de-costruzione) umana. Tuttavia …</a:t>
            </a:r>
          </a:p>
          <a:p>
            <a:pPr algn="just"/>
            <a:endParaRPr lang="it-IT" sz="24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it-IT" sz="24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it-IT" sz="24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it-IT" sz="24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E19731CB-27D8-49C0-40D7-9601966A53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2878705"/>
              </p:ext>
            </p:extLst>
          </p:nvPr>
        </p:nvGraphicFramePr>
        <p:xfrm>
          <a:off x="1439263" y="3599581"/>
          <a:ext cx="9313470" cy="174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56735">
                  <a:extLst>
                    <a:ext uri="{9D8B030D-6E8A-4147-A177-3AD203B41FA5}">
                      <a16:colId xmlns:a16="http://schemas.microsoft.com/office/drawing/2014/main" val="1749477377"/>
                    </a:ext>
                  </a:extLst>
                </a:gridCol>
                <a:gridCol w="4656735">
                  <a:extLst>
                    <a:ext uri="{9D8B030D-6E8A-4147-A177-3AD203B41FA5}">
                      <a16:colId xmlns:a16="http://schemas.microsoft.com/office/drawing/2014/main" val="2617745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err="1"/>
                        <a:t>Is</a:t>
                      </a:r>
                      <a:r>
                        <a:rPr lang="it-IT" dirty="0"/>
                        <a:t> 2,4 (</a:t>
                      </a:r>
                      <a:r>
                        <a:rPr lang="it-IT" dirty="0" err="1"/>
                        <a:t>Mic</a:t>
                      </a:r>
                      <a:r>
                        <a:rPr lang="it-IT" dirty="0"/>
                        <a:t> 4,3)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Gioele 4,10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7256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it-IT" sz="2800" kern="1200" noProof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Muteranno</a:t>
                      </a:r>
                      <a:r>
                        <a:rPr lang="it-IT" sz="2800" kern="1200" noProof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le loro </a:t>
                      </a:r>
                      <a:r>
                        <a:rPr lang="it-IT" sz="2800" b="1" kern="1200" noProof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spade</a:t>
                      </a:r>
                      <a:r>
                        <a:rPr lang="it-IT" sz="2800" kern="1200" noProof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in </a:t>
                      </a:r>
                      <a:r>
                        <a:rPr lang="it-IT" sz="2800" b="1" kern="1200" noProof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zappe</a:t>
                      </a:r>
                      <a:r>
                        <a:rPr lang="it-IT" sz="2800" kern="1200" noProof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e le loro </a:t>
                      </a:r>
                      <a:r>
                        <a:rPr lang="it-IT" sz="2800" b="0" u="sng" kern="1200" noProof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lance</a:t>
                      </a:r>
                      <a:r>
                        <a:rPr lang="it-IT" sz="2800" kern="1200" noProof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in </a:t>
                      </a:r>
                      <a:r>
                        <a:rPr lang="it-IT" sz="2800" b="1" kern="1200" noProof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falci</a:t>
                      </a:r>
                      <a:endParaRPr lang="it-IT" sz="2800" noProof="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800" kern="1200" noProof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Fabbricate</a:t>
                      </a:r>
                      <a:r>
                        <a:rPr lang="it-IT" sz="2800" kern="1200" noProof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it-IT" sz="2800" b="1" kern="1200" noProof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spade</a:t>
                      </a:r>
                      <a:r>
                        <a:rPr lang="it-IT" sz="2800" kern="1200" noProof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con le vostre </a:t>
                      </a:r>
                      <a:r>
                        <a:rPr lang="it-IT" sz="2800" b="1" kern="1200" noProof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zappe</a:t>
                      </a:r>
                      <a:r>
                        <a:rPr lang="it-IT" sz="2800" kern="1200" noProof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e </a:t>
                      </a:r>
                      <a:r>
                        <a:rPr lang="it-IT" sz="2800" b="0" u="sng" kern="1200" noProof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giavellotti</a:t>
                      </a:r>
                      <a:r>
                        <a:rPr lang="it-IT" sz="2800" kern="1200" noProof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con le vostre </a:t>
                      </a:r>
                      <a:r>
                        <a:rPr lang="it-IT" sz="2800" b="1" kern="1200" noProof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falci</a:t>
                      </a:r>
                      <a:endParaRPr lang="it-IT" sz="2800" noProof="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16251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36603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CB688-AB5B-0E8C-DBCA-2759C67D6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BAFA7496-01D9-2227-CEE1-79624E654CBA}"/>
              </a:ext>
            </a:extLst>
          </p:cNvPr>
          <p:cNvSpPr txBox="1"/>
          <p:nvPr/>
        </p:nvSpPr>
        <p:spPr>
          <a:xfrm>
            <a:off x="1221820" y="551289"/>
            <a:ext cx="9919422" cy="57554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Bisogna «leggere» i testi e non spiegarli!</a:t>
            </a:r>
          </a:p>
          <a:p>
            <a:pPr algn="just"/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Ancora seguendo la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Nota CEI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si passa (sempre nello «spazio della Scrittura») ad un secondo tema (dopo quello di Dio/violenza):</a:t>
            </a:r>
          </a:p>
          <a:p>
            <a:pPr algn="just"/>
            <a:r>
              <a:rPr lang="it-IT" sz="2800" b="1" noProof="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violenza degli umani: la radice del </a:t>
            </a:r>
            <a:r>
              <a:rPr lang="it-IT" sz="2800" b="1" u="sng" noProof="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peccato</a:t>
            </a:r>
            <a:r>
              <a:rPr lang="it-IT" sz="2800" b="1" noProof="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il realismo e il superamento </a:t>
            </a:r>
            <a:r>
              <a:rPr lang="it-IT" sz="2800" b="1" u="sng" noProof="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salvifico</a:t>
            </a:r>
            <a:endParaRPr lang="it-IT" sz="2800" b="1" u="sng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notiamo che l’orizzonte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peccato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salvezza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non si presta facilmente ad essere trattato come tema educativo (quasi confessionale?). Il riferimento a </a:t>
            </a:r>
            <a:r>
              <a:rPr lang="it-IT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 è tema antropologico che apre alla domanda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educativa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riguardo il male «voluto» (non tutto il male!) – la sua «radice» e la sua «universalità» …</a:t>
            </a:r>
          </a:p>
          <a:p>
            <a:pPr algn="just"/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Più utile è la citata «legge del taglione», con il tema della giustizia non-vendicativa (un occhio … due occhi) ma «proporzionale» (uno … uno). La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Nota 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(si riferisce a Es 21,24 ma non lo cita) va fino a Es 21,26: </a:t>
            </a:r>
            <a:r>
              <a:rPr lang="it-IT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«Se uno colpisce l'occhio del suo </a:t>
            </a:r>
            <a:r>
              <a:rPr lang="it-IT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schiavo</a:t>
            </a:r>
            <a:r>
              <a:rPr lang="it-IT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 l'occhio della sua </a:t>
            </a:r>
            <a:r>
              <a:rPr lang="it-IT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schiava</a:t>
            </a:r>
            <a:r>
              <a:rPr lang="it-IT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glielo fa perdere, li lascerà andare liberi </a:t>
            </a:r>
            <a:r>
              <a:rPr lang="it-IT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compenso dell'occhio perduto</a:t>
            </a:r>
            <a:r>
              <a:rPr lang="it-IT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». 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proporzione è diversa se si tratta di un potente con un debole …</a:t>
            </a:r>
          </a:p>
        </p:txBody>
      </p:sp>
    </p:spTree>
    <p:extLst>
      <p:ext uri="{BB962C8B-B14F-4D97-AF65-F5344CB8AC3E}">
        <p14:creationId xmlns:p14="http://schemas.microsoft.com/office/powerpoint/2010/main" val="5235500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4DD45-F3FC-9261-76CB-0B60954A5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C532BD0A-9391-EBB5-504D-E5D95CCF75CE}"/>
              </a:ext>
            </a:extLst>
          </p:cNvPr>
          <p:cNvSpPr txBox="1"/>
          <p:nvPr/>
        </p:nvSpPr>
        <p:spPr>
          <a:xfrm>
            <a:off x="1233853" y="982176"/>
            <a:ext cx="9724293" cy="52629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procedendo con la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Nota CEI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giungiamo al terzo passo dentro lo «spazio della Scrittura»: </a:t>
            </a:r>
            <a:r>
              <a:rPr lang="it-IT" sz="2400" b="1" noProof="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primato della fraternità: «non uccidere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</a:t>
            </a:r>
            <a:endParaRPr lang="it-IT" sz="24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ben leggere il breve testo della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Nota,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più che della fraternità si parla della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resistenza nonviolenta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con attenzione a non trattarlo come tema «giuridico» (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amare i nemici 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significa scarcerare i colpevoli?) ma come tema «sapienziale» (che cosa potrebbe succedere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tu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non «ripeti» la violenza che è stata fatta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te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?) – il finale di questa parte scivola sul confessionale (siamo tutti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figli di Dio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… potrebbe essere più utile il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racconto evangelico della passione di Gesù 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(nessuna parola non-pacifica di Gesù ha scatenato la sua violenza … ma la violenza di altri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quella parola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just"/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L’ultimo paragrafo dello «spazio della Scrittura» offre materiale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difficilmente trasferibile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su un piano educativo (Cristo è la nostra pace …). Su questo punto ci vorrebbe un incontro specifico che apre al tema: </a:t>
            </a:r>
            <a:r>
              <a:rPr lang="it-IT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fede e la pace 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(un po’ più complesso di quello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religione-pace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243356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FB844-434B-2CEB-E8AD-CB5761D72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1E883446-060F-EA63-BD6A-E7CC7BC5A22C}"/>
              </a:ext>
            </a:extLst>
          </p:cNvPr>
          <p:cNvSpPr txBox="1"/>
          <p:nvPr/>
        </p:nvSpPr>
        <p:spPr>
          <a:xfrm>
            <a:off x="1233852" y="891838"/>
            <a:ext cx="9724293" cy="54784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chiudiamo recuperando un ultimo testo a cui fa allusione la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Nota CEI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alla fine del primo punto (Dio/violenza).</a:t>
            </a:r>
          </a:p>
          <a:p>
            <a:pPr algn="just"/>
            <a:r>
              <a:rPr lang="it-IT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 è un accenno alle parole </a:t>
            </a:r>
            <a:r>
              <a:rPr lang="it-IT" sz="24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violente </a:t>
            </a:r>
            <a:r>
              <a:rPr lang="it-IT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 Gesù 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(che non ha sempre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parole pacifiche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 Gesù è ebreo e conosce la «collera di Dio» (al quale non va bene tutto …), dunque è la riscoperta della figura di Gesù (quella storica) che si fa utile per il tema del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compromesso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tra una religione e la politica (molte parole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non-pacifiche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di Gesù sono rivolte a «capi» … i quali per la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loro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pace provocano/tollerano la non-pace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gli altri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algn="just"/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Utile ad impostare il tema della «violenza delle parole» (apprezzabile?) da distinguere da quello delle «parole della violenza» (apprezzato più di quanto pensiamo!)</a:t>
            </a:r>
          </a:p>
          <a:p>
            <a:pPr algn="just"/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tra queste parole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non-pacifiche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di Gesù viene citata quella (forse) più famosa:</a:t>
            </a:r>
          </a:p>
          <a:p>
            <a:pPr algn="ctr"/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it-IT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sono venuto a portare non pace, ma spada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it-IT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(Mt 10,34; Lc 12,51)</a:t>
            </a:r>
          </a:p>
          <a:p>
            <a:pPr algn="ctr"/>
            <a:endParaRPr lang="it-IT" sz="14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1674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912AF-9156-4902-AC78-60436A784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40EEFA56-019A-17AA-D6AE-94FD7F7EF6C8}"/>
              </a:ext>
            </a:extLst>
          </p:cNvPr>
          <p:cNvSpPr txBox="1"/>
          <p:nvPr/>
        </p:nvSpPr>
        <p:spPr>
          <a:xfrm>
            <a:off x="1233853" y="982176"/>
            <a:ext cx="9724293" cy="489364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it-IT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sono venuto a portare non pace, ma spada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 (Mt 10,34; Lc 12,51)</a:t>
            </a:r>
          </a:p>
          <a:p>
            <a:pPr algn="just"/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Due precisazioni su questo versetto, che di per sé è solo in Mt, perché Luca contrappone alla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pace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non «la spada» ma «la divisione» (costretti a prendere posizioni in una casa di cinque persone):</a:t>
            </a:r>
          </a:p>
          <a:p>
            <a:pPr algn="just"/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«Ritenete che pace sia venuto a dare sulla terra? No, dico a voi, ma la divisione. Saranno infatti cinque in una casa …» (Lc 12,51-52)</a:t>
            </a:r>
          </a:p>
          <a:p>
            <a:pPr algn="just"/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«Divisione» significa che tra cinque persone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è impossibile restare neutrali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(2+2 …) perché costretti a scegliere da che parte stare (3 contro 2 o 2 contro 3). Con Gesù non è il tempo della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neutralità dello stare in due staffe 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</a:p>
          <a:p>
            <a:pPr algn="just"/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Solo Mt parla di «spada», ma non è quella classica per la guerra. La traduzione migliore è «coltello» e il contesto è lo stesso che in Luca (= preferenza del legame con Cristo rispetto ai legami più innocenti e legittimi)</a:t>
            </a:r>
            <a:endParaRPr lang="it-IT" sz="24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it-IT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Tuttavia ne è stato fatto una parola legittimante eserciti e armamenti …</a:t>
            </a:r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7973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D23CA-2CAA-EB44-0400-4F43194E8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06433A30-951E-DC1D-F6F3-B02BFE2DEFA5}"/>
              </a:ext>
            </a:extLst>
          </p:cNvPr>
          <p:cNvSpPr txBox="1"/>
          <p:nvPr/>
        </p:nvSpPr>
        <p:spPr>
          <a:xfrm>
            <a:off x="986589" y="982176"/>
            <a:ext cx="7519737" cy="50783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C’è testo (complesso ma interessante) di M. </a:t>
            </a:r>
            <a:r>
              <a:rPr lang="it-IT" sz="2000" cap="small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Bellet</a:t>
            </a:r>
            <a:r>
              <a:rPr lang="it-IT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2000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«Non sono venuto a portare pace …». Saggio sulla violenza assoluta</a:t>
            </a:r>
            <a:r>
              <a:rPr lang="it-IT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Messaggero, Padova 2012</a:t>
            </a:r>
          </a:p>
          <a:p>
            <a:pPr algn="just"/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libro per tutti i pacifisti e per tutti i </a:t>
            </a:r>
            <a:r>
              <a:rPr lang="it-IT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violentisti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i pacifisti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perché la violenza esiste!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i </a:t>
            </a:r>
            <a:r>
              <a:rPr lang="it-IT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violentisti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perché la pace può esistere (siamo fatti per questo!).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Gesù non fu un pacifista? Forse Gesù è l’unico vero pacifista per il quale la violenza (che ha sperimentato su di sé) non ha avuto alcun posto nella sua vita (nessuno è riuscito – come lui - a portare alcuna violenza nel suo cuore e nei suoi gesti … semmai qualche parola e qualche gesto per scuotere l’acqua stagnante …).</a:t>
            </a:r>
          </a:p>
          <a:p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 lui non era un semplice uomo …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F92DD86-2392-638E-CA56-71BFE450B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6462" y="1619849"/>
            <a:ext cx="2303717" cy="405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7607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95794-283D-832B-633C-17499E3D3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E6E3387C-80FB-4C5E-F19F-BEA06D4D73C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50000"/>
          </a:blip>
          <a:stretch>
            <a:fillRect/>
          </a:stretch>
        </p:blipFill>
        <p:spPr>
          <a:xfrm>
            <a:off x="8558177" y="639114"/>
            <a:ext cx="3166113" cy="5579771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178AC136-A66E-3D20-6561-D647C554D411}"/>
              </a:ext>
            </a:extLst>
          </p:cNvPr>
          <p:cNvSpPr txBox="1"/>
          <p:nvPr/>
        </p:nvSpPr>
        <p:spPr>
          <a:xfrm>
            <a:off x="216568" y="243513"/>
            <a:ext cx="7944567" cy="63709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Gesù è </a:t>
            </a:r>
            <a:r>
              <a:rPr lang="it-IT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tutto per la pace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allora quale senso può avere il fatto che </a:t>
            </a:r>
            <a:r>
              <a:rPr lang="it-IT" sz="2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lui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non è venuto a portarla?</a:t>
            </a:r>
          </a:p>
          <a:p>
            <a:pPr algn="just"/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È il secondo senso che può arrivare dal titolo di Bellet: Non sono venuto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io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portare la pace …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spetta a voi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 Voi, potete portare la pace … visto che non siete riusciti a togliermi la pace.</a:t>
            </a:r>
          </a:p>
          <a:p>
            <a:r>
              <a:rPr lang="it-IT" sz="2400" dirty="0"/>
              <a:t>Bellet si domanda se è possibile </a:t>
            </a:r>
            <a:r>
              <a:rPr lang="it-IT" sz="2400" b="1" dirty="0"/>
              <a:t>chiarire</a:t>
            </a:r>
            <a:r>
              <a:rPr lang="it-IT" sz="2400" dirty="0"/>
              <a:t> la violenza. Lo dice continuamente nel testo: </a:t>
            </a:r>
            <a:r>
              <a:rPr lang="it-IT" sz="2400" b="1" dirty="0"/>
              <a:t>è impossibile … è un’illusione</a:t>
            </a:r>
            <a:r>
              <a:rPr lang="it-IT" sz="2400" dirty="0"/>
              <a:t>! In tutti i nostri chiarimenti e nelle nostre chiarezze sulla violenza (l’illuminismo non ha illuminato molto) la Scrittura non va trattata come </a:t>
            </a:r>
            <a:r>
              <a:rPr lang="it-IT" sz="2400" i="1" dirty="0"/>
              <a:t>testo illuminante</a:t>
            </a:r>
            <a:r>
              <a:rPr lang="it-IT" sz="2400" dirty="0"/>
              <a:t> (o </a:t>
            </a:r>
            <a:r>
              <a:rPr lang="it-IT" sz="2400" i="1" dirty="0"/>
              <a:t>illuminista</a:t>
            </a:r>
            <a:r>
              <a:rPr lang="it-IT" sz="2400" dirty="0"/>
              <a:t>). È necessario ascoltare </a:t>
            </a:r>
            <a:r>
              <a:rPr lang="it-IT" sz="2400" i="1" dirty="0"/>
              <a:t>qualcosa che non parla da luoghi di chiarezza</a:t>
            </a:r>
            <a:r>
              <a:rPr lang="it-IT" sz="2400" dirty="0"/>
              <a:t>. E tra questi </a:t>
            </a:r>
            <a:r>
              <a:rPr lang="it-IT" sz="2400" i="1" dirty="0"/>
              <a:t>luoghi di chiarezza </a:t>
            </a:r>
            <a:r>
              <a:rPr lang="it-IT" sz="2400" dirty="0"/>
              <a:t>(</a:t>
            </a:r>
            <a:r>
              <a:rPr lang="it-IT" sz="2400" i="1" dirty="0"/>
              <a:t>senza illuminazione</a:t>
            </a:r>
            <a:r>
              <a:rPr lang="it-IT" sz="2400" dirty="0"/>
              <a:t>) c’è il «racconto-Gesù», un luogo che parla l’«oscurità» … di quello che può essere «illuminato».</a:t>
            </a:r>
          </a:p>
          <a:p>
            <a:pPr algn="ctr"/>
            <a:r>
              <a:rPr lang="it-IT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Parola </a:t>
            </a:r>
            <a:r>
              <a:rPr lang="it-IT" sz="2400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dà parola</a:t>
            </a:r>
            <a:r>
              <a:rPr lang="it-IT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quello che è oscuro, e illuminandolo lo fa parlare </a:t>
            </a:r>
            <a:r>
              <a:rPr lang="it-IT" sz="2400" b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(illuminando noi </a:t>
            </a:r>
            <a:r>
              <a:rPr lang="it-IT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stessi)</a:t>
            </a:r>
          </a:p>
        </p:txBody>
      </p:sp>
    </p:spTree>
    <p:extLst>
      <p:ext uri="{BB962C8B-B14F-4D97-AF65-F5344CB8AC3E}">
        <p14:creationId xmlns:p14="http://schemas.microsoft.com/office/powerpoint/2010/main" val="3849123314"/>
      </p:ext>
    </p:extLst>
  </p:cSld>
  <p:clrMapOvr>
    <a:masterClrMapping/>
  </p:clrMapOvr>
</p:sld>
</file>

<file path=ppt/theme/theme1.xml><?xml version="1.0" encoding="utf-8"?>
<a:theme xmlns:a="http://schemas.openxmlformats.org/drawingml/2006/main" name="Ritaglio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TM10001105[[fn=Ritaglio]]</Template>
  <TotalTime>720</TotalTime>
  <Words>3922</Words>
  <Application>Microsoft Office PowerPoint</Application>
  <PresentationFormat>Widescreen</PresentationFormat>
  <Paragraphs>161</Paragraphs>
  <Slides>32</Slides>
  <Notes>1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32</vt:i4>
      </vt:variant>
    </vt:vector>
  </HeadingPairs>
  <TitlesOfParts>
    <vt:vector size="36" baseType="lpstr">
      <vt:lpstr>Calibri</vt:lpstr>
      <vt:lpstr>Franklin Gothic Book</vt:lpstr>
      <vt:lpstr>Ritaglio</vt:lpstr>
      <vt:lpstr>Adobe Acrobat Document</vt:lpstr>
      <vt:lpstr>Educare a una pace disarmata e disarmante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D. Matteo</dc:creator>
  <cp:lastModifiedBy>D. Matteo</cp:lastModifiedBy>
  <cp:revision>21</cp:revision>
  <dcterms:created xsi:type="dcterms:W3CDTF">2026-10-09T08:36:50Z</dcterms:created>
  <dcterms:modified xsi:type="dcterms:W3CDTF">2026-10-10T09:58:23Z</dcterms:modified>
</cp:coreProperties>
</file>