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8" r:id="rId3"/>
    <p:sldId id="269" r:id="rId4"/>
    <p:sldId id="259" r:id="rId5"/>
    <p:sldId id="270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7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1" d="100"/>
          <a:sy n="91" d="100"/>
        </p:scale>
        <p:origin x="-2144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0A98AF03-7270-45C2-A683-C5E353EF01A5}" type="datetime4">
              <a:rPr lang="en-US" smtClean="0"/>
              <a:pPr/>
              <a:t>ottobre 10, 2026</a:t>
            </a:fld>
            <a:endParaRPr lang="en-US" dirty="0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‹n.›</a:t>
            </a:fld>
            <a:endParaRPr lang="en-US" dirty="0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A93482-8E69-40F7-BCAD-5662A6CADB27}" type="datetime4">
              <a:rPr lang="en-US" smtClean="0"/>
              <a:pPr/>
              <a:t>ottobre 10,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B7EAE1-CAAC-4AEF-919E-158692B1E55E}" type="datetime4">
              <a:rPr lang="en-US" smtClean="0"/>
              <a:pPr/>
              <a:t>ottobre 10,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nut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25A706-D8F2-4D1A-855A-CADC92600C26}" type="datetime4">
              <a:rPr lang="en-US" smtClean="0"/>
              <a:pPr/>
              <a:t>ottobre 10,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B4F123-1704-49AC-9D15-C4B1462B8014}" type="datetime4">
              <a:rPr lang="en-US" smtClean="0"/>
              <a:pPr/>
              <a:t>ottobre 10, 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127EC2-47FB-48A1-8644-C8A81DDAA119}" type="datetime4">
              <a:rPr lang="en-US" smtClean="0"/>
              <a:pPr/>
              <a:t>ottobre 10, 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3EC3ED-7435-49F9-84C8-03CCA2F8DEDB}" type="datetime4">
              <a:rPr lang="en-US" smtClean="0"/>
              <a:pPr/>
              <a:t>ottobre 10, 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C49BF1-FCD3-4395-8FF6-0047AF66228E}" type="datetime4">
              <a:rPr lang="en-US" smtClean="0"/>
              <a:pPr/>
              <a:t>ottobre 10, 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Trascinare l'immagine su un segnaposto o fare clic sull'icona per aggiungerla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61222-2C8B-4501-BE87-6797EC025925}" type="datetime4">
              <a:rPr lang="en-US" smtClean="0"/>
              <a:pPr/>
              <a:t>ottobre 10, 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FB5AFD-D735-4504-A039-ADEBB6448D55}" type="datetime4">
              <a:rPr lang="en-US" smtClean="0"/>
              <a:pPr/>
              <a:t>ottobre 10,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it-IT" smtClean="0"/>
              <a:t>Fare clic per modificare stile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5C8118-FB93-4E87-B380-0175F2FE2167}" type="datetime4">
              <a:rPr lang="en-US" smtClean="0"/>
              <a:pPr/>
              <a:t>ottobre 10,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stile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6C01193-8287-4834-A286-6B880643E934}" type="datetime4">
              <a:rPr lang="en-US" smtClean="0"/>
              <a:pPr/>
              <a:t>ottobre 10, 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8B37D5FE-740C-46F5-801A-FA5477D9711F}" type="slidenum">
              <a:rPr lang="en-US" smtClean="0"/>
              <a:pPr/>
              <a:t>‹n.›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Pensare insieme la pace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Il dialogo recente tra cristiani e musulmani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311700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it-IT" sz="2100" dirty="0" smtClean="0"/>
              <a:t>1. Nostra </a:t>
            </a:r>
            <a:r>
              <a:rPr lang="it-IT" sz="2100" dirty="0" err="1" smtClean="0"/>
              <a:t>Ætate</a:t>
            </a:r>
            <a:r>
              <a:rPr lang="it-IT" sz="2100" dirty="0" smtClean="0"/>
              <a:t> 1965</a:t>
            </a:r>
          </a:p>
          <a:p>
            <a:r>
              <a:rPr lang="it-IT" sz="2100" dirty="0" smtClean="0"/>
              <a:t>2. Discorso G.P.II a Casablanca1985</a:t>
            </a:r>
          </a:p>
          <a:p>
            <a:r>
              <a:rPr lang="it-IT" sz="2100" dirty="0" smtClean="0"/>
              <a:t>3. Preghiera per la pace ad Assisi 1986</a:t>
            </a:r>
          </a:p>
          <a:p>
            <a:r>
              <a:rPr lang="it-IT" sz="2100" dirty="0" smtClean="0"/>
              <a:t>4. Discorso B.XVI a Colonia 2005 </a:t>
            </a:r>
          </a:p>
          <a:p>
            <a:r>
              <a:rPr lang="it-IT" sz="2100" dirty="0" smtClean="0"/>
              <a:t>5. Documento Abu Dhabi 2019</a:t>
            </a:r>
          </a:p>
          <a:p>
            <a:r>
              <a:rPr lang="it-IT" sz="2100" dirty="0" smtClean="0"/>
              <a:t>6. Documento Jakarta 2024</a:t>
            </a:r>
          </a:p>
          <a:p>
            <a:r>
              <a:rPr lang="it-IT" sz="2100" dirty="0" smtClean="0"/>
              <a:t>7. Un cammino di speranza 2026</a:t>
            </a:r>
            <a:endParaRPr lang="it-IT" sz="2100" dirty="0"/>
          </a:p>
        </p:txBody>
      </p:sp>
      <p:sp>
        <p:nvSpPr>
          <p:cNvPr id="3" name="Tito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Alcuni riferimenti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22625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Prima del Concilio V.II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it-IT" dirty="0" smtClean="0"/>
              <a:t>S. Charles de Foucauld “fratello universale”              (1858-1916)</a:t>
            </a:r>
          </a:p>
          <a:p>
            <a:r>
              <a:rPr lang="it-IT" dirty="0" smtClean="0"/>
              <a:t>Incontri interreligiosi al monastero di </a:t>
            </a:r>
            <a:r>
              <a:rPr lang="it-IT" dirty="0" err="1" smtClean="0"/>
              <a:t>Toumliline</a:t>
            </a:r>
            <a:r>
              <a:rPr lang="it-IT" dirty="0" smtClean="0"/>
              <a:t> presso Rabat (1956-1964)</a:t>
            </a: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quarter" idx="14"/>
          </p:nvPr>
        </p:nvPicPr>
        <p:blipFill>
          <a:blip r:embed="rId2"/>
          <a:srcRect t="12047" b="1204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145751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456163"/>
            <a:ext cx="7024744" cy="1051165"/>
          </a:xfrm>
        </p:spPr>
        <p:txBody>
          <a:bodyPr/>
          <a:lstStyle/>
          <a:p>
            <a:pPr algn="ctr"/>
            <a:r>
              <a:rPr lang="it-IT" dirty="0" smtClean="0"/>
              <a:t>Nostra </a:t>
            </a:r>
            <a:r>
              <a:rPr lang="it-IT" dirty="0" err="1" smtClean="0"/>
              <a:t>Ætate</a:t>
            </a:r>
            <a:r>
              <a:rPr lang="it-IT" dirty="0" smtClean="0"/>
              <a:t> 3</a:t>
            </a:r>
            <a:endParaRPr lang="it-IT" dirty="0"/>
          </a:p>
        </p:txBody>
      </p:sp>
      <p:sp>
        <p:nvSpPr>
          <p:cNvPr id="4" name="Rettangolo 3"/>
          <p:cNvSpPr/>
          <p:nvPr/>
        </p:nvSpPr>
        <p:spPr>
          <a:xfrm>
            <a:off x="460514" y="1507328"/>
            <a:ext cx="8205528" cy="4770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900" dirty="0"/>
              <a:t>La Chiesa guarda anche con stima i musulmani che adorano l'unico Dio, vivente e sussistente, misericordioso e onnipotente, creatore del cielo e della </a:t>
            </a:r>
            <a:r>
              <a:rPr lang="it-IT" sz="1900" dirty="0" smtClean="0"/>
              <a:t>terra, </a:t>
            </a:r>
            <a:r>
              <a:rPr lang="it-IT" sz="1900" dirty="0"/>
              <a:t>che ha parlato agli uomini. Essi cercano di sottomettersi con tutto il cuore ai decreti di Dio anche nascosti, come vi si è sottomesso anche Abramo, a cui la fede islamica volentieri si riferisce. Benché essi non riconoscano Gesù come Dio, lo venerano tuttavia come profeta; onorano la sua madre vergine, Maria, e talvolta pure la invocano con devozione. Inoltre attendono il giorno del giudizio, quando Dio retribuirà tutti gli uomini risuscitati. Così pure hanno in stima la vita morale e rendono culto a Dio, soprattutto con la preghiera, le elemosine e il digiuno.</a:t>
            </a:r>
          </a:p>
          <a:p>
            <a:r>
              <a:rPr lang="it-IT" sz="1900" dirty="0"/>
              <a:t>Se, nel corso dei secoli, non pochi dissensi e inimicizie sono sorte tra cristiani e musulmani, il sacro Concilio esorta tutti a dimenticare il passato e a esercitare sinceramente la mutua comprensione, nonché a difendere e promuovere insieme per tutti gli uomini la giustizia sociale, i valori morali, la pace e la libertà.</a:t>
            </a:r>
          </a:p>
        </p:txBody>
      </p:sp>
    </p:spTree>
    <p:extLst>
      <p:ext uri="{BB962C8B-B14F-4D97-AF65-F5344CB8AC3E}">
        <p14:creationId xmlns:p14="http://schemas.microsoft.com/office/powerpoint/2010/main" val="28779203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Basi post-conciliari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Atteggiamento di stima.</a:t>
            </a:r>
          </a:p>
          <a:p>
            <a:r>
              <a:rPr lang="it-IT" dirty="0" smtClean="0"/>
              <a:t>Enfasi sugli elementi di somiglianza.</a:t>
            </a:r>
          </a:p>
          <a:p>
            <a:r>
              <a:rPr lang="it-IT" dirty="0" smtClean="0"/>
              <a:t>Presa in carico di un passato irrisolvibile, che si può solo dimenticare.</a:t>
            </a:r>
          </a:p>
          <a:p>
            <a:r>
              <a:rPr lang="it-IT" dirty="0" smtClean="0"/>
              <a:t>Collaborazione possibile in ambito sociale e civile, su temi morali, per la pace e la libertà (religiosa?).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498994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400" dirty="0" smtClean="0"/>
              <a:t>Giovanni Paolo II a Casablanca</a:t>
            </a:r>
            <a:endParaRPr lang="it-IT" sz="3400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it-IT" dirty="0" smtClean="0"/>
              <a:t>Dio è Creatore</a:t>
            </a:r>
          </a:p>
          <a:p>
            <a:pPr>
              <a:buFontTx/>
              <a:buChar char="-"/>
            </a:pPr>
            <a:r>
              <a:rPr lang="it-IT" dirty="0" smtClean="0"/>
              <a:t>Richiamo NÆ</a:t>
            </a:r>
          </a:p>
          <a:p>
            <a:pPr>
              <a:buFontTx/>
              <a:buChar char="-"/>
            </a:pPr>
            <a:r>
              <a:rPr lang="it-IT" dirty="0" smtClean="0"/>
              <a:t>Spiegare l’ovvio che ovvio non è</a:t>
            </a:r>
          </a:p>
          <a:p>
            <a:pPr>
              <a:buFontTx/>
              <a:buChar char="-"/>
            </a:pPr>
            <a:r>
              <a:rPr lang="it-IT" dirty="0" smtClean="0"/>
              <a:t>Somiglianze spirituali</a:t>
            </a:r>
          </a:p>
          <a:p>
            <a:pPr>
              <a:buFontTx/>
              <a:buChar char="-"/>
            </a:pPr>
            <a:r>
              <a:rPr lang="it-IT" dirty="0" smtClean="0"/>
              <a:t>Comuni aspirazioni umane</a:t>
            </a:r>
            <a:endParaRPr lang="it-IT" dirty="0"/>
          </a:p>
        </p:txBody>
      </p:sp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it-IT" dirty="0" smtClean="0"/>
              <a:t>- Collaborazioni possibili nel sociale</a:t>
            </a:r>
          </a:p>
          <a:p>
            <a:r>
              <a:rPr lang="it-IT" dirty="0" smtClean="0"/>
              <a:t>- Ragione/scienza come incontro</a:t>
            </a:r>
          </a:p>
          <a:p>
            <a:r>
              <a:rPr lang="it-IT" dirty="0" smtClean="0"/>
              <a:t>Libertà religiosa e rispetto minoranze</a:t>
            </a:r>
          </a:p>
          <a:p>
            <a:r>
              <a:rPr lang="it-IT" dirty="0" smtClean="0"/>
              <a:t>Fierezza della propria identità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354196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Preghiera interreligiosa di Assisi per la Pace</a:t>
            </a:r>
            <a:endParaRPr lang="it-IT" dirty="0"/>
          </a:p>
        </p:txBody>
      </p:sp>
      <p:pic>
        <p:nvPicPr>
          <p:cNvPr id="5" name="Segnaposto immagine 4"/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l="29546" r="29546"/>
          <a:stretch>
            <a:fillRect/>
          </a:stretch>
        </p:blipFill>
        <p:spPr/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47311"/>
          </a:xfrm>
        </p:spPr>
        <p:txBody>
          <a:bodyPr/>
          <a:lstStyle/>
          <a:p>
            <a:r>
              <a:rPr lang="it-IT" dirty="0" smtClean="0"/>
              <a:t>Ciascuno prega secondo la propria identità</a:t>
            </a:r>
          </a:p>
          <a:p>
            <a:r>
              <a:rPr lang="it-IT" dirty="0" smtClean="0"/>
              <a:t>Si partecipa con l’ascolto</a:t>
            </a:r>
          </a:p>
          <a:p>
            <a:r>
              <a:rPr lang="it-IT" dirty="0" smtClean="0"/>
              <a:t>Nasce lo Spirito di Assisi, per il dialogo spirituale ed orante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688370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Benedetto XVI a Colonia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Richiamo al discorso di G.P.II a Casablanca e a NÆ</a:t>
            </a:r>
          </a:p>
          <a:p>
            <a:r>
              <a:rPr lang="it-IT" dirty="0" smtClean="0"/>
              <a:t>Evidenzia il problema del terrorismo islamico, da prendere sul serio</a:t>
            </a:r>
          </a:p>
          <a:p>
            <a:r>
              <a:rPr lang="it-IT" dirty="0" smtClean="0"/>
              <a:t>Pace e sacralità della vita come punto di partenza del dialogo</a:t>
            </a:r>
          </a:p>
          <a:p>
            <a:r>
              <a:rPr lang="it-IT" dirty="0" smtClean="0"/>
              <a:t>Comune impegno educativo verso i giovani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779855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Benedetto XVI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Nel 2006, a Ratisbona, la menzione di un testo di apologia bizantina contro i musulmani scatena reazioni violente ed alcuni omicidi da parte di </a:t>
            </a:r>
            <a:r>
              <a:rPr lang="it-IT" dirty="0" err="1" smtClean="0"/>
              <a:t>radicalisti</a:t>
            </a:r>
            <a:r>
              <a:rPr lang="it-IT" dirty="0" smtClean="0"/>
              <a:t> islamici contro i cattolici.</a:t>
            </a:r>
          </a:p>
          <a:p>
            <a:r>
              <a:rPr lang="it-IT" dirty="0" smtClean="0"/>
              <a:t>Nel 2007 il principe </a:t>
            </a:r>
            <a:r>
              <a:rPr lang="it-IT" dirty="0" err="1" smtClean="0"/>
              <a:t>Ghazi</a:t>
            </a:r>
            <a:r>
              <a:rPr lang="it-IT" dirty="0" smtClean="0"/>
              <a:t> di Giordania promuove il documento “una parola comune tra noi e voi”, firmato da 138 sapienti islamici e destinato al Papa.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5523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Documento di Abu Dhabi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 smtClean="0"/>
              <a:t>Fratellanza umana per la pace mondiale e la convivenza comune</a:t>
            </a:r>
          </a:p>
          <a:p>
            <a:r>
              <a:rPr lang="it-IT" dirty="0" smtClean="0"/>
              <a:t>Linguaggio islamico</a:t>
            </a:r>
          </a:p>
          <a:p>
            <a:r>
              <a:rPr lang="it-IT" dirty="0" smtClean="0"/>
              <a:t>Dio creatore </a:t>
            </a:r>
          </a:p>
          <a:p>
            <a:r>
              <a:rPr lang="it-IT" dirty="0" smtClean="0"/>
              <a:t>Impegno sociale</a:t>
            </a:r>
          </a:p>
          <a:p>
            <a:r>
              <a:rPr lang="it-IT" dirty="0" smtClean="0"/>
              <a:t>Educazione</a:t>
            </a:r>
          </a:p>
          <a:p>
            <a:r>
              <a:rPr lang="it-IT" dirty="0" smtClean="0"/>
              <a:t>Libertà religiosa</a:t>
            </a:r>
          </a:p>
          <a:p>
            <a:r>
              <a:rPr lang="it-IT" dirty="0" smtClean="0"/>
              <a:t>Valori morali comuni</a:t>
            </a:r>
            <a:endParaRPr lang="it-IT" dirty="0"/>
          </a:p>
        </p:txBody>
      </p:sp>
      <p:pic>
        <p:nvPicPr>
          <p:cNvPr id="7" name="Segnaposto contenuto 6"/>
          <p:cNvPicPr>
            <a:picLocks noGrp="1" noChangeAspect="1"/>
          </p:cNvPicPr>
          <p:nvPr>
            <p:ph sz="quarter" idx="14"/>
          </p:nvPr>
        </p:nvPicPr>
        <p:blipFill>
          <a:blip r:embed="rId2"/>
          <a:srcRect l="17378" r="1737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110075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Dichiarazione di </a:t>
            </a:r>
            <a:r>
              <a:rPr lang="it-IT" dirty="0" err="1" smtClean="0"/>
              <a:t>Istiqlal</a:t>
            </a: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sz="quarter" idx="13"/>
          </p:nvPr>
        </p:nvPicPr>
        <p:blipFill>
          <a:blip r:embed="rId2"/>
          <a:srcRect t="-26754" b="-26754"/>
          <a:stretch>
            <a:fillRect/>
          </a:stretch>
        </p:blipFill>
        <p:spPr/>
      </p:pic>
      <p:sp>
        <p:nvSpPr>
          <p:cNvPr id="4" name="Segnaposto contenuto 3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r>
              <a:rPr lang="it-IT" dirty="0" smtClean="0"/>
              <a:t>Sottolineatura della sfida ambientale</a:t>
            </a:r>
          </a:p>
          <a:p>
            <a:r>
              <a:rPr lang="it-IT" dirty="0" smtClean="0"/>
              <a:t>Convergenza sulla </a:t>
            </a:r>
            <a:r>
              <a:rPr lang="it-IT" dirty="0" err="1" smtClean="0"/>
              <a:t>Pancasila</a:t>
            </a:r>
            <a:r>
              <a:rPr lang="it-IT" dirty="0" smtClean="0"/>
              <a:t>: la cultura laica spazio d’incontro interreligioso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729605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 cammino di speranza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Nel recupero del percorso storico del dialogo, aggiunge la dimensione ecumenica per cui i cristiani devono cercare l’unità anche per incontrare le altre fedi.</a:t>
            </a:r>
          </a:p>
          <a:p>
            <a:r>
              <a:rPr lang="it-IT" dirty="0" smtClean="0"/>
              <a:t>Spazio ai problemi: resistenze interne, fattori politici, migrazioni, violenza religiosa.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920744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 cammino di speranza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Invito a coltivare una pedagogia del dialogo.</a:t>
            </a:r>
          </a:p>
          <a:p>
            <a:r>
              <a:rPr lang="it-IT" dirty="0" smtClean="0"/>
              <a:t>Fra gli obiettivi del dialogo viene fissato quello di costruire una convivenza pacifica fra comunità religiose.</a:t>
            </a:r>
          </a:p>
          <a:p>
            <a:r>
              <a:rPr lang="it-IT" dirty="0" smtClean="0"/>
              <a:t>Aperti, benevoli e coraggiosi, cultura della complessità, della flessibilità e dell’amicizia.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0338924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Spunti di conclusione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93120" y="586184"/>
            <a:ext cx="3614338" cy="5666442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it-IT" sz="2000" dirty="0" smtClean="0"/>
              <a:t>Nel dialogo le differenze sono necessarie e un punto di partenza da valorizzare</a:t>
            </a:r>
            <a:endParaRPr lang="it-IT" sz="2000" dirty="0"/>
          </a:p>
          <a:p>
            <a:pPr marL="457200" indent="-457200">
              <a:buAutoNum type="arabicPeriod"/>
            </a:pPr>
            <a:r>
              <a:rPr lang="it-IT" sz="2000" dirty="0" smtClean="0"/>
              <a:t>Non cerchiamo l’unità, ma la fraternità, l’amicizia e la collaborazione</a:t>
            </a:r>
          </a:p>
          <a:p>
            <a:pPr marL="457200" indent="-457200">
              <a:buAutoNum type="arabicPeriod"/>
            </a:pPr>
            <a:r>
              <a:rPr lang="it-IT" sz="2000" dirty="0" smtClean="0"/>
              <a:t>Il caso specifico dell’islam chiede attenzione ai temi della violenza, dei diritti, della libertà religiosa e della separazione tra comunità civile e religiosa.</a:t>
            </a:r>
          </a:p>
        </p:txBody>
      </p:sp>
    </p:spTree>
    <p:extLst>
      <p:ext uri="{BB962C8B-B14F-4D97-AF65-F5344CB8AC3E}">
        <p14:creationId xmlns:p14="http://schemas.microsoft.com/office/powerpoint/2010/main" val="41552462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Per la pace</a:t>
            </a:r>
            <a:endParaRPr lang="it-IT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893120" y="586184"/>
            <a:ext cx="3614338" cy="5666442"/>
          </a:xfrm>
        </p:spPr>
        <p:txBody>
          <a:bodyPr>
            <a:noAutofit/>
          </a:bodyPr>
          <a:lstStyle/>
          <a:p>
            <a:pPr marL="457200" indent="-457200">
              <a:buAutoNum type="arabicPeriod"/>
            </a:pPr>
            <a:r>
              <a:rPr lang="it-IT" sz="1800" dirty="0" smtClean="0"/>
              <a:t>Dare valore ai potenziali di pace interni alle due religioni.</a:t>
            </a:r>
            <a:endParaRPr lang="it-IT" sz="1800" dirty="0"/>
          </a:p>
          <a:p>
            <a:pPr marL="457200" indent="-457200">
              <a:buAutoNum type="arabicPeriod"/>
            </a:pPr>
            <a:r>
              <a:rPr lang="it-IT" sz="1800" dirty="0" smtClean="0"/>
              <a:t>Mostrare il peso delle interpretazioni dei testi, e come possano portare alla pace o alla violenza.</a:t>
            </a:r>
            <a:endParaRPr lang="it-IT" sz="1800" dirty="0" smtClean="0"/>
          </a:p>
          <a:p>
            <a:pPr marL="457200" indent="-457200">
              <a:buAutoNum type="arabicPeriod"/>
            </a:pPr>
            <a:r>
              <a:rPr lang="it-IT" sz="1800" dirty="0" smtClean="0"/>
              <a:t>Affrontare direttamente i temi della violenza religiosa e del terrorismo.</a:t>
            </a:r>
          </a:p>
          <a:p>
            <a:pPr marL="457200" indent="-457200">
              <a:buAutoNum type="arabicPeriod"/>
            </a:pPr>
            <a:r>
              <a:rPr lang="it-IT" sz="1800" dirty="0" smtClean="0"/>
              <a:t>Discutere il principio della libertà di religione e nella religione, e della priorità dei diritti umani su quelli confessionali in quanto l’uomo è creato da Dio, mentre le religioni portano sempre anche un contributo umano.</a:t>
            </a:r>
            <a:endParaRPr lang="it-IT" sz="1800" dirty="0" smtClean="0"/>
          </a:p>
        </p:txBody>
      </p:sp>
    </p:spTree>
    <p:extLst>
      <p:ext uri="{BB962C8B-B14F-4D97-AF65-F5344CB8AC3E}">
        <p14:creationId xmlns:p14="http://schemas.microsoft.com/office/powerpoint/2010/main" val="41768683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Austin.thmx</Template>
  <TotalTime>61</TotalTime>
  <Words>782</Words>
  <Application>Microsoft Macintosh PowerPoint</Application>
  <PresentationFormat>Presentazione su schermo (4:3)</PresentationFormat>
  <Paragraphs>70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16" baseType="lpstr">
      <vt:lpstr>Austin</vt:lpstr>
      <vt:lpstr>Pensare insieme la pace</vt:lpstr>
      <vt:lpstr>Alcuni riferimenti</vt:lpstr>
      <vt:lpstr>Prima del Concilio V.II</vt:lpstr>
      <vt:lpstr>Nostra Ætate 3</vt:lpstr>
      <vt:lpstr>Basi post-conciliari</vt:lpstr>
      <vt:lpstr>Giovanni Paolo II a Casablanca</vt:lpstr>
      <vt:lpstr>Preghiera interreligiosa di Assisi per la Pace</vt:lpstr>
      <vt:lpstr>Benedetto XVI a Colonia</vt:lpstr>
      <vt:lpstr>Benedetto XVI</vt:lpstr>
      <vt:lpstr>Documento di Abu Dhabi</vt:lpstr>
      <vt:lpstr>Dichiarazione di Istiqlal</vt:lpstr>
      <vt:lpstr>Un cammino di speranza</vt:lpstr>
      <vt:lpstr>Un cammino di speranza</vt:lpstr>
      <vt:lpstr>Spunti di conclusione</vt:lpstr>
      <vt:lpstr>Per la pace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Pensare insieme la pace</dc:title>
  <dc:creator>Gianluca Padovan</dc:creator>
  <cp:lastModifiedBy>Gianluca Padovan</cp:lastModifiedBy>
  <cp:revision>11</cp:revision>
  <dcterms:created xsi:type="dcterms:W3CDTF">2026-10-09T09:06:27Z</dcterms:created>
  <dcterms:modified xsi:type="dcterms:W3CDTF">2026-10-10T10:02:10Z</dcterms:modified>
</cp:coreProperties>
</file>