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99" r:id="rId2"/>
    <p:sldId id="609" r:id="rId3"/>
    <p:sldId id="643" r:id="rId4"/>
    <p:sldId id="963" r:id="rId5"/>
    <p:sldId id="904" r:id="rId6"/>
    <p:sldId id="905" r:id="rId7"/>
    <p:sldId id="906" r:id="rId8"/>
    <p:sldId id="907" r:id="rId9"/>
    <p:sldId id="908" r:id="rId10"/>
    <p:sldId id="909" r:id="rId11"/>
    <p:sldId id="910" r:id="rId12"/>
    <p:sldId id="911" r:id="rId13"/>
    <p:sldId id="912" r:id="rId14"/>
    <p:sldId id="913" r:id="rId15"/>
    <p:sldId id="914" r:id="rId16"/>
    <p:sldId id="915" r:id="rId17"/>
    <p:sldId id="916" r:id="rId18"/>
    <p:sldId id="917" r:id="rId19"/>
    <p:sldId id="918" r:id="rId20"/>
    <p:sldId id="919" r:id="rId21"/>
    <p:sldId id="920" r:id="rId22"/>
    <p:sldId id="921" r:id="rId23"/>
    <p:sldId id="922" r:id="rId24"/>
    <p:sldId id="923" r:id="rId25"/>
    <p:sldId id="924" r:id="rId26"/>
    <p:sldId id="925" r:id="rId27"/>
    <p:sldId id="926" r:id="rId28"/>
    <p:sldId id="927" r:id="rId29"/>
    <p:sldId id="928" r:id="rId30"/>
    <p:sldId id="929" r:id="rId31"/>
    <p:sldId id="930" r:id="rId32"/>
    <p:sldId id="931" r:id="rId33"/>
    <p:sldId id="932" r:id="rId34"/>
    <p:sldId id="933" r:id="rId35"/>
    <p:sldId id="934" r:id="rId36"/>
    <p:sldId id="935" r:id="rId37"/>
    <p:sldId id="936" r:id="rId38"/>
    <p:sldId id="937" r:id="rId39"/>
    <p:sldId id="938" r:id="rId40"/>
    <p:sldId id="939" r:id="rId41"/>
    <p:sldId id="940" r:id="rId42"/>
    <p:sldId id="941" r:id="rId43"/>
    <p:sldId id="942" r:id="rId44"/>
    <p:sldId id="950" r:id="rId45"/>
    <p:sldId id="951" r:id="rId46"/>
    <p:sldId id="964" r:id="rId47"/>
    <p:sldId id="965" r:id="rId48"/>
    <p:sldId id="967" r:id="rId49"/>
    <p:sldId id="968" r:id="rId50"/>
    <p:sldId id="969" r:id="rId51"/>
    <p:sldId id="970" r:id="rId52"/>
    <p:sldId id="976" r:id="rId53"/>
    <p:sldId id="977" r:id="rId54"/>
    <p:sldId id="979" r:id="rId55"/>
    <p:sldId id="981" r:id="rId56"/>
    <p:sldId id="982" r:id="rId57"/>
    <p:sldId id="995" r:id="rId58"/>
    <p:sldId id="1001" r:id="rId59"/>
    <p:sldId id="1002" r:id="rId60"/>
    <p:sldId id="1007" r:id="rId61"/>
    <p:sldId id="1008" r:id="rId62"/>
    <p:sldId id="1009" r:id="rId63"/>
    <p:sldId id="1010" r:id="rId64"/>
    <p:sldId id="1011" r:id="rId65"/>
    <p:sldId id="1012" r:id="rId66"/>
    <p:sldId id="1013" r:id="rId67"/>
    <p:sldId id="1014" r:id="rId68"/>
    <p:sldId id="1015" r:id="rId69"/>
    <p:sldId id="1016" r:id="rId70"/>
    <p:sldId id="1017" r:id="rId71"/>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5050"/>
    <a:srgbClr val="4CC6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65" autoAdjust="0"/>
    <p:restoredTop sz="79713" autoAdjust="0"/>
  </p:normalViewPr>
  <p:slideViewPr>
    <p:cSldViewPr>
      <p:cViewPr varScale="1">
        <p:scale>
          <a:sx n="54" d="100"/>
          <a:sy n="54" d="100"/>
        </p:scale>
        <p:origin x="183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F211B4-EE1C-4A6B-86D8-8A4F5F7A3F6F}" type="datetimeFigureOut">
              <a:rPr lang="it-IT" smtClean="0"/>
              <a:t>12/04/2023</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CF2F1B-2C9C-487A-AEF7-8BAC1C4286AD}" type="slidenum">
              <a:rPr lang="it-IT" smtClean="0"/>
              <a:t>‹N›</a:t>
            </a:fld>
            <a:endParaRPr lang="it-IT"/>
          </a:p>
        </p:txBody>
      </p:sp>
    </p:spTree>
    <p:extLst>
      <p:ext uri="{BB962C8B-B14F-4D97-AF65-F5344CB8AC3E}">
        <p14:creationId xmlns:p14="http://schemas.microsoft.com/office/powerpoint/2010/main" val="2573787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2CF2F1B-2C9C-487A-AEF7-8BAC1C4286AD}" type="slidenum">
              <a:rPr lang="it-IT" smtClean="0"/>
              <a:t>13</a:t>
            </a:fld>
            <a:endParaRPr lang="it-IT"/>
          </a:p>
        </p:txBody>
      </p:sp>
    </p:spTree>
    <p:extLst>
      <p:ext uri="{BB962C8B-B14F-4D97-AF65-F5344CB8AC3E}">
        <p14:creationId xmlns:p14="http://schemas.microsoft.com/office/powerpoint/2010/main" val="2175598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CB312149-389D-43BD-A786-CBB405E4A44B}" type="datetimeFigureOut">
              <a:rPr lang="it-IT" smtClean="0"/>
              <a:pPr/>
              <a:t>12/04/2023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89A3CD5-F412-46A7-BD6B-EAFC8CB27EEF}"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CB312149-389D-43BD-A786-CBB405E4A44B}" type="datetimeFigureOut">
              <a:rPr lang="it-IT" smtClean="0"/>
              <a:pPr/>
              <a:t>12/04/2023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89A3CD5-F412-46A7-BD6B-EAFC8CB27EEF}"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CB312149-389D-43BD-A786-CBB405E4A44B}" type="datetimeFigureOut">
              <a:rPr lang="it-IT" smtClean="0"/>
              <a:pPr/>
              <a:t>12/04/2023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89A3CD5-F412-46A7-BD6B-EAFC8CB27EEF}"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CB312149-389D-43BD-A786-CBB405E4A44B}" type="datetimeFigureOut">
              <a:rPr lang="it-IT" smtClean="0"/>
              <a:pPr/>
              <a:t>12/04/2023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89A3CD5-F412-46A7-BD6B-EAFC8CB27EEF}"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CB312149-389D-43BD-A786-CBB405E4A44B}" type="datetimeFigureOut">
              <a:rPr lang="it-IT" smtClean="0"/>
              <a:pPr/>
              <a:t>12/04/2023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89A3CD5-F412-46A7-BD6B-EAFC8CB27EEF}"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CB312149-389D-43BD-A786-CBB405E4A44B}" type="datetimeFigureOut">
              <a:rPr lang="it-IT" smtClean="0"/>
              <a:pPr/>
              <a:t>12/04/2023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89A3CD5-F412-46A7-BD6B-EAFC8CB27EEF}"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CB312149-389D-43BD-A786-CBB405E4A44B}" type="datetimeFigureOut">
              <a:rPr lang="it-IT" smtClean="0"/>
              <a:pPr/>
              <a:t>12/04/2023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689A3CD5-F412-46A7-BD6B-EAFC8CB27EEF}"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CB312149-389D-43BD-A786-CBB405E4A44B}" type="datetimeFigureOut">
              <a:rPr lang="it-IT" smtClean="0"/>
              <a:pPr/>
              <a:t>12/04/2023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689A3CD5-F412-46A7-BD6B-EAFC8CB27EEF}"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B312149-389D-43BD-A786-CBB405E4A44B}" type="datetimeFigureOut">
              <a:rPr lang="it-IT" smtClean="0"/>
              <a:pPr/>
              <a:t>12/04/2023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689A3CD5-F412-46A7-BD6B-EAFC8CB27EEF}"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CB312149-389D-43BD-A786-CBB405E4A44B}" type="datetimeFigureOut">
              <a:rPr lang="it-IT" smtClean="0"/>
              <a:pPr/>
              <a:t>12/04/2023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89A3CD5-F412-46A7-BD6B-EAFC8CB27EEF}"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CB312149-389D-43BD-A786-CBB405E4A44B}" type="datetimeFigureOut">
              <a:rPr lang="it-IT" smtClean="0"/>
              <a:pPr/>
              <a:t>12/04/2023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89A3CD5-F412-46A7-BD6B-EAFC8CB27EEF}"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312149-389D-43BD-A786-CBB405E4A44B}" type="datetimeFigureOut">
              <a:rPr lang="it-IT" smtClean="0"/>
              <a:pPr/>
              <a:t>12/04/2023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A3CD5-F412-46A7-BD6B-EAFC8CB27EEF}"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google.it/url?sa=i&amp;rct=j&amp;q=&amp;esrc=s&amp;source=images&amp;cd=&amp;cad=rja&amp;uact=8&amp;ved=0ahUKEwibspqj-PrXAhUDy6QKHfzCD08QjRwIBw&amp;url=http://vitebskcity.info/interesno/hronoskop/segodnya-135-letie-ottsa-pavla-florenskogo.html&amp;psig=AOvVaw1J2LodOg6-JZRaqK_-RI9v&amp;ust=1512840478764381"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www.google.it/url?sa=i&amp;rct=j&amp;q=&amp;esrc=s&amp;source=images&amp;cd=&amp;cad=rja&amp;uact=8&amp;ved=0ahUKEwibspqj-PrXAhUDy6QKHfzCD08QjRwIBw&amp;url=http://pemptousia.com/2017/06/fr-sergei-bulgakov-1871-1944-seventy-three-years-since-his-death/&amp;psig=AOvVaw1J2LodOg6-JZRaqK_-RI9v&amp;ust=1512840478764381"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ctrTitle"/>
          </p:nvPr>
        </p:nvSpPr>
        <p:spPr>
          <a:xfrm>
            <a:off x="827584" y="3140968"/>
            <a:ext cx="7776864" cy="3312368"/>
          </a:xfrm>
          <a:solidFill>
            <a:schemeClr val="accent6">
              <a:lumMod val="40000"/>
              <a:lumOff val="60000"/>
            </a:schemeClr>
          </a:solidFill>
          <a:ln>
            <a:solidFill>
              <a:srgbClr val="FF5050"/>
            </a:solidFill>
          </a:ln>
          <a:effectLst>
            <a:glow rad="101600">
              <a:schemeClr val="accent2">
                <a:satMod val="175000"/>
                <a:alpha val="40000"/>
              </a:schemeClr>
            </a:glow>
            <a:outerShdw blurRad="76200" dir="13500000" sy="23000" kx="1200000" algn="br" rotWithShape="0">
              <a:prstClr val="black">
                <a:alpha val="20000"/>
              </a:prstClr>
            </a:outerShdw>
          </a:effectLst>
        </p:spPr>
        <p:txBody>
          <a:bodyPr>
            <a:normAutofit fontScale="90000"/>
          </a:bodyPr>
          <a:lstStyle/>
          <a:p>
            <a:br>
              <a:rPr lang="it-IT" dirty="0">
                <a:solidFill>
                  <a:schemeClr val="tx2"/>
                </a:solidFill>
                <a:latin typeface="Baskerville Old Face" panose="02020602080505020303" pitchFamily="18" charset="0"/>
              </a:rPr>
            </a:br>
            <a:br>
              <a:rPr lang="it-IT" dirty="0">
                <a:solidFill>
                  <a:schemeClr val="tx2"/>
                </a:solidFill>
                <a:latin typeface="Baskerville Old Face" panose="02020602080505020303" pitchFamily="18" charset="0"/>
              </a:rPr>
            </a:br>
            <a:r>
              <a:rPr lang="it-IT" b="1" dirty="0">
                <a:solidFill>
                  <a:srgbClr val="FF0000"/>
                </a:solidFill>
                <a:latin typeface="Baskerville Old Face" panose="02020602080505020303" pitchFamily="18" charset="0"/>
              </a:rPr>
              <a:t>Le Chiese Ortodosse</a:t>
            </a:r>
            <a:br>
              <a:rPr lang="it-IT" dirty="0">
                <a:solidFill>
                  <a:schemeClr val="tx2"/>
                </a:solidFill>
                <a:latin typeface="Baskerville Old Face" panose="02020602080505020303" pitchFamily="18" charset="0"/>
              </a:rPr>
            </a:br>
            <a:r>
              <a:rPr lang="it-IT" sz="3600" b="1" i="1" dirty="0">
                <a:solidFill>
                  <a:schemeClr val="tx2"/>
                </a:solidFill>
                <a:latin typeface="Baskerville Old Face" panose="02020602080505020303" pitchFamily="18" charset="0"/>
              </a:rPr>
              <a:t>Ecclesiologia, </a:t>
            </a:r>
            <a:r>
              <a:rPr lang="it-IT" sz="3600" b="1" i="1" dirty="0" err="1">
                <a:solidFill>
                  <a:schemeClr val="tx2"/>
                </a:solidFill>
                <a:latin typeface="Baskerville Old Face" panose="02020602080505020303" pitchFamily="18" charset="0"/>
              </a:rPr>
              <a:t>Sinodalità</a:t>
            </a:r>
            <a:r>
              <a:rPr lang="it-IT" sz="3600" b="1" i="1" dirty="0">
                <a:solidFill>
                  <a:schemeClr val="tx2"/>
                </a:solidFill>
                <a:latin typeface="Baskerville Old Face" panose="02020602080505020303" pitchFamily="18" charset="0"/>
              </a:rPr>
              <a:t>, Ecumenismo</a:t>
            </a:r>
            <a:br>
              <a:rPr lang="it-IT" sz="3100" i="1" dirty="0">
                <a:solidFill>
                  <a:schemeClr val="tx2"/>
                </a:solidFill>
                <a:latin typeface="Baskerville Old Face" panose="02020602080505020303" pitchFamily="18" charset="0"/>
              </a:rPr>
            </a:br>
            <a:r>
              <a:rPr lang="it-IT" sz="3100" i="1" dirty="0">
                <a:solidFill>
                  <a:schemeClr val="tx2"/>
                </a:solidFill>
                <a:latin typeface="Baskerville Old Face" panose="02020602080505020303" pitchFamily="18" charset="0"/>
              </a:rPr>
              <a:t>(di fronte alla guerra in Ucraina)</a:t>
            </a:r>
            <a:br>
              <a:rPr lang="it-IT" sz="3100" dirty="0"/>
            </a:br>
            <a:r>
              <a:rPr lang="it-IT" sz="2700" dirty="0">
                <a:solidFill>
                  <a:srgbClr val="0070C0"/>
                </a:solidFill>
                <a:latin typeface="Baskerville Old Face" panose="02020602080505020303" pitchFamily="18" charset="0"/>
              </a:rPr>
              <a:t>Natalino Valentini</a:t>
            </a:r>
            <a:br>
              <a:rPr lang="it-IT" sz="2200" dirty="0">
                <a:solidFill>
                  <a:srgbClr val="0070C0"/>
                </a:solidFill>
                <a:latin typeface="Baskerville Old Face" panose="02020602080505020303" pitchFamily="18" charset="0"/>
              </a:rPr>
            </a:br>
            <a:br>
              <a:rPr lang="it-IT" sz="1800" dirty="0">
                <a:solidFill>
                  <a:srgbClr val="4CC663"/>
                </a:solidFill>
              </a:rPr>
            </a:br>
            <a:r>
              <a:rPr lang="it-IT" sz="3600" dirty="0"/>
              <a:t>(10 marzo 2023)</a:t>
            </a:r>
            <a:br>
              <a:rPr lang="it-IT" sz="3600" dirty="0">
                <a:solidFill>
                  <a:schemeClr val="tx2"/>
                </a:solidFill>
                <a:latin typeface="Baskerville Old Face" panose="02020602080505020303" pitchFamily="18" charset="0"/>
              </a:rPr>
            </a:br>
            <a:br>
              <a:rPr lang="it-IT" sz="3600" dirty="0">
                <a:solidFill>
                  <a:srgbClr val="0070C0"/>
                </a:solidFill>
                <a:latin typeface="Baskerville Old Face" panose="02020602080505020303" pitchFamily="18" charset="0"/>
              </a:rPr>
            </a:br>
            <a:endParaRPr lang="it-IT" sz="3600" dirty="0">
              <a:solidFill>
                <a:schemeClr val="tx2"/>
              </a:solidFill>
              <a:latin typeface="Baskerville Old Face" panose="02020602080505020303" pitchFamily="18" charset="0"/>
            </a:endParaRPr>
          </a:p>
        </p:txBody>
      </p:sp>
      <p:sp>
        <p:nvSpPr>
          <p:cNvPr id="3" name="Segnaposto contenuto 2"/>
          <p:cNvSpPr>
            <a:spLocks noGrp="1"/>
          </p:cNvSpPr>
          <p:nvPr>
            <p:ph type="subTitle" idx="1"/>
          </p:nvPr>
        </p:nvSpPr>
        <p:spPr>
          <a:xfrm>
            <a:off x="611560" y="188640"/>
            <a:ext cx="8280920" cy="2635283"/>
          </a:xfrm>
          <a:solidFill>
            <a:schemeClr val="accent5">
              <a:lumMod val="20000"/>
              <a:lumOff val="80000"/>
            </a:schemeClr>
          </a:solidFill>
          <a:ln>
            <a:solidFill>
              <a:srgbClr val="FF0000"/>
            </a:solidFill>
          </a:ln>
          <a:effectLst>
            <a:outerShdw blurRad="50800" dist="38100" dir="8100000" algn="tr" rotWithShape="0">
              <a:prstClr val="black">
                <a:alpha val="40000"/>
              </a:prstClr>
            </a:outerShdw>
          </a:effectLst>
        </p:spPr>
        <p:txBody>
          <a:bodyPr>
            <a:normAutofit fontScale="85000" lnSpcReduction="20000"/>
          </a:bodyPr>
          <a:lstStyle/>
          <a:p>
            <a:endParaRPr lang="it-IT" dirty="0"/>
          </a:p>
          <a:p>
            <a:pPr marL="0" indent="0">
              <a:buNone/>
            </a:pPr>
            <a:r>
              <a:rPr lang="it-IT" b="1" i="1" dirty="0">
                <a:solidFill>
                  <a:srgbClr val="FF0000"/>
                </a:solidFill>
              </a:rPr>
              <a:t>Ufficio IRC Diocesi di Vicenza</a:t>
            </a:r>
          </a:p>
          <a:p>
            <a:pPr marL="0" indent="0">
              <a:buNone/>
            </a:pPr>
            <a:r>
              <a:rPr lang="it-IT" b="1" i="1" dirty="0">
                <a:solidFill>
                  <a:srgbClr val="00B0F0"/>
                </a:solidFill>
              </a:rPr>
              <a:t>Sui fondamenti teologici delle Chiese Ortodosse</a:t>
            </a:r>
          </a:p>
          <a:p>
            <a:pPr marL="0" indent="0">
              <a:buNone/>
            </a:pPr>
            <a:r>
              <a:rPr lang="it-IT" b="1" i="1" dirty="0">
                <a:solidFill>
                  <a:schemeClr val="tx1"/>
                </a:solidFill>
              </a:rPr>
              <a:t>Corso di aggiornamento </a:t>
            </a:r>
            <a:r>
              <a:rPr lang="it-IT" b="1" i="1" dirty="0" err="1">
                <a:solidFill>
                  <a:schemeClr val="tx1"/>
                </a:solidFill>
              </a:rPr>
              <a:t>IdR</a:t>
            </a:r>
            <a:r>
              <a:rPr lang="it-IT" b="1" i="1" dirty="0">
                <a:solidFill>
                  <a:schemeClr val="tx1"/>
                </a:solidFill>
              </a:rPr>
              <a:t> </a:t>
            </a:r>
          </a:p>
          <a:p>
            <a:pPr marL="0" indent="0">
              <a:buNone/>
            </a:pPr>
            <a:r>
              <a:rPr lang="it-IT" b="1" i="1" dirty="0">
                <a:solidFill>
                  <a:schemeClr val="tx1"/>
                </a:solidFill>
              </a:rPr>
              <a:t>(febbraio – marzo 2023)</a:t>
            </a:r>
          </a:p>
          <a:p>
            <a:pPr marL="0" indent="0">
              <a:buNone/>
            </a:pPr>
            <a:r>
              <a:rPr lang="it-IT" b="1" i="1" dirty="0">
                <a:solidFill>
                  <a:srgbClr val="FF0000"/>
                </a:solidFill>
              </a:rPr>
              <a:t> </a:t>
            </a:r>
          </a:p>
        </p:txBody>
      </p:sp>
    </p:spTree>
    <p:extLst>
      <p:ext uri="{BB962C8B-B14F-4D97-AF65-F5344CB8AC3E}">
        <p14:creationId xmlns:p14="http://schemas.microsoft.com/office/powerpoint/2010/main" val="411999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1"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par>
                          <p:cTn id="8" fill="hold">
                            <p:stCondLst>
                              <p:cond delay="2500"/>
                            </p:stCondLst>
                            <p:childTnLst>
                              <p:par>
                                <p:cTn id="9" presetID="21"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6E620A3A-1990-5D72-4B7F-A32673E5D64C}"/>
              </a:ext>
            </a:extLst>
          </p:cNvPr>
          <p:cNvSpPr txBox="1"/>
          <p:nvPr/>
        </p:nvSpPr>
        <p:spPr>
          <a:xfrm>
            <a:off x="147972" y="116633"/>
            <a:ext cx="4208004" cy="6555641"/>
          </a:xfrm>
          <a:prstGeom prst="rect">
            <a:avLst/>
          </a:prstGeom>
          <a:noFill/>
        </p:spPr>
        <p:txBody>
          <a:bodyPr wrap="square">
            <a:spAutoFit/>
          </a:bodyPr>
          <a:lstStyle/>
          <a:p>
            <a:r>
              <a:rPr lang="it-IT" sz="2800" dirty="0">
                <a:effectLst/>
                <a:latin typeface="Times New Roman" panose="02020603050405020304" pitchFamily="18" charset="0"/>
                <a:ea typeface="Calibri" panose="020F0502020204030204" pitchFamily="34" charset="0"/>
                <a:cs typeface="Times New Roman" panose="02020603050405020304" pitchFamily="18" charset="0"/>
              </a:rPr>
              <a:t>Nelle Chiese ortodosse, pur essendo l’episcopato di grado superiore rispetto agli altri gradi ecclesiali secondo un principio gerarchico della Chiesa visibile e terrestre, è pur vero che </a:t>
            </a:r>
            <a:r>
              <a:rPr lang="it-IT" sz="2800" b="1" dirty="0">
                <a:effectLst/>
                <a:latin typeface="Times New Roman" panose="02020603050405020304" pitchFamily="18" charset="0"/>
                <a:ea typeface="Calibri" panose="020F0502020204030204" pitchFamily="34" charset="0"/>
                <a:cs typeface="Times New Roman" panose="02020603050405020304" pitchFamily="18" charset="0"/>
              </a:rPr>
              <a:t>la rivelazione dello Spirito eterno della Chiesa celeste, quale Corpo mistico di Cristo, è un evento che coinvolge tutti i credenti</a:t>
            </a:r>
            <a:r>
              <a:rPr lang="it-IT" sz="2800" dirty="0">
                <a:effectLst/>
                <a:latin typeface="Times New Roman" panose="02020603050405020304" pitchFamily="18" charset="0"/>
                <a:ea typeface="Calibri" panose="020F0502020204030204" pitchFamily="34" charset="0"/>
                <a:cs typeface="Times New Roman" panose="02020603050405020304" pitchFamily="18" charset="0"/>
              </a:rPr>
              <a:t>, tanto più in virtù del sacerdozio universale.</a:t>
            </a:r>
            <a:endParaRPr lang="it-IT" sz="2800" dirty="0"/>
          </a:p>
        </p:txBody>
      </p:sp>
      <p:pic>
        <p:nvPicPr>
          <p:cNvPr id="6146" name="Picture 2" descr="Preghiera al Santo Spirito nella Festa di Pentecoste">
            <a:extLst>
              <a:ext uri="{FF2B5EF4-FFF2-40B4-BE49-F238E27FC236}">
                <a16:creationId xmlns:a16="http://schemas.microsoft.com/office/drawing/2014/main" id="{279FC5DD-3F95-4467-B2DB-44CEFF25F1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540" y="476672"/>
            <a:ext cx="4392488" cy="56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0128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A8A9151-BE79-FF33-082C-5EFD6CA93DCF}"/>
              </a:ext>
            </a:extLst>
          </p:cNvPr>
          <p:cNvSpPr txBox="1"/>
          <p:nvPr/>
        </p:nvSpPr>
        <p:spPr>
          <a:xfrm>
            <a:off x="107503" y="332656"/>
            <a:ext cx="5040561" cy="6370975"/>
          </a:xfrm>
          <a:prstGeom prst="rect">
            <a:avLst/>
          </a:prstGeom>
          <a:noFill/>
        </p:spPr>
        <p:txBody>
          <a:bodyPr wrap="square">
            <a:spAutoFit/>
          </a:bodyPr>
          <a:lstStyle/>
          <a:p>
            <a:pPr indent="449580" algn="just"/>
            <a:r>
              <a:rPr lang="it-IT" sz="2400" dirty="0">
                <a:effectLst/>
                <a:latin typeface="Times New Roman" panose="02020603050405020304" pitchFamily="18" charset="0"/>
                <a:ea typeface="Calibri" panose="020F0502020204030204" pitchFamily="34" charset="0"/>
                <a:cs typeface="Times New Roman" panose="02020603050405020304" pitchFamily="18" charset="0"/>
              </a:rPr>
              <a:t>La Chiesa </a:t>
            </a:r>
            <a:r>
              <a:rPr lang="it-IT" sz="2400" i="1" dirty="0" err="1">
                <a:effectLst/>
                <a:latin typeface="Times New Roman" panose="02020603050405020304" pitchFamily="18" charset="0"/>
                <a:ea typeface="Calibri" panose="020F0502020204030204" pitchFamily="34" charset="0"/>
                <a:cs typeface="Times New Roman" panose="02020603050405020304" pitchFamily="18" charset="0"/>
              </a:rPr>
              <a:t>sobornica</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è la Chiesa che raduna, unisce, concilia, e per </a:t>
            </a:r>
            <a:r>
              <a:rPr lang="it-IT" sz="2400" i="1" dirty="0" err="1">
                <a:effectLst/>
                <a:latin typeface="Times New Roman" panose="02020603050405020304" pitchFamily="18" charset="0"/>
                <a:ea typeface="Calibri" panose="020F0502020204030204" pitchFamily="34" charset="0"/>
                <a:cs typeface="Times New Roman" panose="02020603050405020304" pitchFamily="18" charset="0"/>
              </a:rPr>
              <a:t>sobornost</a:t>
            </a:r>
            <a:r>
              <a:rPr lang="it-IT"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si intende </a:t>
            </a:r>
            <a:r>
              <a:rPr lang="it-IT" sz="2400" b="1" dirty="0">
                <a:effectLst/>
                <a:latin typeface="Times New Roman" panose="02020603050405020304" pitchFamily="18" charset="0"/>
                <a:ea typeface="Calibri" panose="020F0502020204030204" pitchFamily="34" charset="0"/>
                <a:cs typeface="Times New Roman" panose="02020603050405020304" pitchFamily="18" charset="0"/>
              </a:rPr>
              <a:t>l’unione intima e profonda dei cristiani nella Chiesa, unione d’amore, di fede e di vita</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A</a:t>
            </a:r>
            <a:r>
              <a:rPr lang="it-IT" sz="2400" dirty="0">
                <a:latin typeface="Times New Roman" panose="02020603050405020304" pitchFamily="18" charset="0"/>
                <a:ea typeface="Calibri" panose="020F0502020204030204" pitchFamily="34" charset="0"/>
                <a:cs typeface="Times New Roman" panose="02020603050405020304" pitchFamily="18" charset="0"/>
              </a:rPr>
              <a:t> restituire al termine </a:t>
            </a:r>
            <a:r>
              <a:rPr lang="it-IT" sz="2400" i="1" dirty="0" err="1">
                <a:latin typeface="Times New Roman" panose="02020603050405020304" pitchFamily="18" charset="0"/>
                <a:ea typeface="Calibri" panose="020F0502020204030204" pitchFamily="34" charset="0"/>
                <a:cs typeface="Times New Roman" panose="02020603050405020304" pitchFamily="18" charset="0"/>
              </a:rPr>
              <a:t>sobornost</a:t>
            </a:r>
            <a:r>
              <a:rPr lang="it-IT" sz="2400" i="1" dirty="0">
                <a:latin typeface="Times New Roman" panose="02020603050405020304" pitchFamily="18" charset="0"/>
                <a:ea typeface="Calibri" panose="020F0502020204030204" pitchFamily="34" charset="0"/>
                <a:cs typeface="Times New Roman" panose="02020603050405020304" pitchFamily="18" charset="0"/>
              </a:rPr>
              <a:t>’</a:t>
            </a:r>
            <a:r>
              <a:rPr lang="it-IT" sz="2400" dirty="0">
                <a:latin typeface="Times New Roman" panose="02020603050405020304" pitchFamily="18" charset="0"/>
                <a:ea typeface="Calibri" panose="020F0502020204030204" pitchFamily="34" charset="0"/>
                <a:cs typeface="Times New Roman" panose="02020603050405020304" pitchFamily="18" charset="0"/>
              </a:rPr>
              <a:t> la pienezza del suo significato ecclesiologico in una visione universale concreta </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saranno prima i pensatori slavofili del XIX secolo (I.V. </a:t>
            </a:r>
            <a:r>
              <a:rPr lang="it-IT" sz="2400" dirty="0" err="1">
                <a:effectLst/>
                <a:latin typeface="Times New Roman" panose="02020603050405020304" pitchFamily="18" charset="0"/>
                <a:ea typeface="Calibri" panose="020F0502020204030204" pitchFamily="34" charset="0"/>
                <a:cs typeface="Times New Roman" panose="02020603050405020304" pitchFamily="18" charset="0"/>
              </a:rPr>
              <a:t>Kireevskij</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A.S. </a:t>
            </a:r>
            <a:r>
              <a:rPr lang="it-IT" sz="2400" dirty="0" err="1">
                <a:effectLst/>
                <a:latin typeface="Times New Roman" panose="02020603050405020304" pitchFamily="18" charset="0"/>
                <a:ea typeface="Calibri" panose="020F0502020204030204" pitchFamily="34" charset="0"/>
                <a:cs typeface="Times New Roman" panose="02020603050405020304" pitchFamily="18" charset="0"/>
              </a:rPr>
              <a:t>Chomjakov</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J.F. </a:t>
            </a:r>
            <a:r>
              <a:rPr lang="it-IT" sz="2400" dirty="0" err="1">
                <a:effectLst/>
                <a:latin typeface="Times New Roman" panose="02020603050405020304" pitchFamily="18" charset="0"/>
                <a:ea typeface="Calibri" panose="020F0502020204030204" pitchFamily="34" charset="0"/>
                <a:cs typeface="Times New Roman" panose="02020603050405020304" pitchFamily="18" charset="0"/>
              </a:rPr>
              <a:t>Samarin</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 poi alcune influenti figure della gerarchia episcopale (</a:t>
            </a:r>
            <a:r>
              <a:rPr lang="it-IT" sz="2400" dirty="0" err="1">
                <a:effectLst/>
                <a:latin typeface="Times New Roman" panose="02020603050405020304" pitchFamily="18" charset="0"/>
                <a:ea typeface="Calibri" panose="020F0502020204030204" pitchFamily="34" charset="0"/>
                <a:cs typeface="Times New Roman" panose="02020603050405020304" pitchFamily="18" charset="0"/>
              </a:rPr>
              <a:t>Filaret</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Drozdov - 1782-1867 e </a:t>
            </a:r>
            <a:r>
              <a:rPr lang="it-IT" sz="2400" dirty="0" err="1">
                <a:effectLst/>
                <a:latin typeface="Times New Roman" panose="02020603050405020304" pitchFamily="18" charset="0"/>
                <a:ea typeface="Calibri" panose="020F0502020204030204" pitchFamily="34" charset="0"/>
                <a:cs typeface="Times New Roman" panose="02020603050405020304" pitchFamily="18" charset="0"/>
              </a:rPr>
              <a:t>Makarij</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Bulgakov - 1816-1882), ma soprattutto i maggiori teologi e pensatori russi della prima metà del XX secolo</a:t>
            </a:r>
            <a:endParaRPr lang="it-IT" sz="2400" dirty="0">
              <a:latin typeface="Times New Roman" panose="02020603050405020304" pitchFamily="18" charset="0"/>
              <a:cs typeface="Times New Roman" panose="02020603050405020304" pitchFamily="18" charset="0"/>
            </a:endParaRPr>
          </a:p>
        </p:txBody>
      </p:sp>
      <p:pic>
        <p:nvPicPr>
          <p:cNvPr id="4" name="Picture 2" descr="Sobornost: Eastern Unity of Mind and Heart for Western Man (Madonna House  Classics Book 2) (English Edition) eBook : Doherty, Catherine: Amazon.it:  Kindle Store">
            <a:extLst>
              <a:ext uri="{FF2B5EF4-FFF2-40B4-BE49-F238E27FC236}">
                <a16:creationId xmlns:a16="http://schemas.microsoft.com/office/drawing/2014/main" id="{466B690E-2F79-41FD-E2B8-CD32AAFCBC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1" y="462272"/>
            <a:ext cx="3744416" cy="5991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165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F94D72F-B701-2C76-59F6-3D4A1E4E6437}"/>
              </a:ext>
            </a:extLst>
          </p:cNvPr>
          <p:cNvSpPr txBox="1"/>
          <p:nvPr/>
        </p:nvSpPr>
        <p:spPr>
          <a:xfrm>
            <a:off x="107504" y="0"/>
            <a:ext cx="4824536" cy="6001643"/>
          </a:xfrm>
          <a:prstGeom prst="rect">
            <a:avLst/>
          </a:prstGeom>
          <a:noFill/>
        </p:spPr>
        <p:txBody>
          <a:bodyPr wrap="square">
            <a:spAutoFit/>
          </a:bodyPr>
          <a:lstStyle/>
          <a:p>
            <a:pPr indent="450215" algn="just"/>
            <a:r>
              <a:rPr lang="it-IT" sz="1800" dirty="0">
                <a:effectLst/>
                <a:latin typeface="Times New Roman" panose="02020603050405020304" pitchFamily="18" charset="0"/>
                <a:ea typeface="Calibri" panose="020F0502020204030204" pitchFamily="34" charset="0"/>
              </a:rPr>
              <a:t>«</a:t>
            </a:r>
            <a:r>
              <a:rPr lang="it-IT" sz="2400" dirty="0">
                <a:effectLst/>
                <a:latin typeface="Times New Roman" panose="02020603050405020304" pitchFamily="18" charset="0"/>
                <a:ea typeface="Calibri" panose="020F0502020204030204" pitchFamily="34" charset="0"/>
              </a:rPr>
              <a:t>Pur accettando </a:t>
            </a:r>
            <a:r>
              <a:rPr lang="it-IT" sz="2400" i="1" dirty="0">
                <a:effectLst/>
                <a:latin typeface="Times New Roman" panose="02020603050405020304" pitchFamily="18" charset="0"/>
                <a:ea typeface="Calibri" panose="020F0502020204030204" pitchFamily="34" charset="0"/>
              </a:rPr>
              <a:t>in linea di principio</a:t>
            </a:r>
            <a:r>
              <a:rPr lang="it-IT" sz="2400" dirty="0">
                <a:effectLst/>
                <a:latin typeface="Times New Roman" panose="02020603050405020304" pitchFamily="18" charset="0"/>
                <a:ea typeface="Calibri" panose="020F0502020204030204" pitchFamily="34" charset="0"/>
              </a:rPr>
              <a:t> l’idea di Chiesa Universale, gli slavofili la negano </a:t>
            </a:r>
            <a:r>
              <a:rPr lang="it-IT" sz="2400" i="1" dirty="0">
                <a:effectLst/>
                <a:latin typeface="Times New Roman" panose="02020603050405020304" pitchFamily="18" charset="0"/>
                <a:ea typeface="Calibri" panose="020F0502020204030204" pitchFamily="34" charset="0"/>
              </a:rPr>
              <a:t>di fatto</a:t>
            </a:r>
            <a:r>
              <a:rPr lang="it-IT" sz="2400" dirty="0">
                <a:effectLst/>
                <a:latin typeface="Times New Roman" panose="02020603050405020304" pitchFamily="18" charset="0"/>
                <a:ea typeface="Calibri" panose="020F0502020204030204" pitchFamily="34" charset="0"/>
              </a:rPr>
              <a:t> e riconducono l’universalità cristiana ad una Chiesa particolare che, d’altra parte, è ben lungi dal corrispondere all’ideale da loro stessi professato. Come sappiamo, per loro la Chiesa autentica è la “</a:t>
            </a:r>
            <a:r>
              <a:rPr lang="it-IT" sz="2400" b="1" dirty="0">
                <a:effectLst/>
                <a:latin typeface="Times New Roman" panose="02020603050405020304" pitchFamily="18" charset="0"/>
                <a:ea typeface="Calibri" panose="020F0502020204030204" pitchFamily="34" charset="0"/>
              </a:rPr>
              <a:t>sintesi organica della libertà e dell’unità nella carità</a:t>
            </a:r>
            <a:r>
              <a:rPr lang="it-IT" sz="2400" dirty="0">
                <a:effectLst/>
                <a:latin typeface="Times New Roman" panose="02020603050405020304" pitchFamily="18" charset="0"/>
                <a:ea typeface="Calibri" panose="020F0502020204030204" pitchFamily="34" charset="0"/>
              </a:rPr>
              <a:t>”; ma è solo nella Chiesa greco-russa che dobbiamo cercare questa sintesi?». </a:t>
            </a:r>
          </a:p>
          <a:p>
            <a:pPr indent="450215" algn="just"/>
            <a:endParaRPr lang="it-IT" sz="2400" dirty="0">
              <a:effectLst/>
              <a:latin typeface="Times New Roman" panose="02020603050405020304" pitchFamily="18" charset="0"/>
              <a:ea typeface="Calibri" panose="020F0502020204030204" pitchFamily="34" charset="0"/>
            </a:endParaRPr>
          </a:p>
          <a:p>
            <a:pPr algn="just"/>
            <a:r>
              <a:rPr lang="it-IT" sz="2400" cap="small" dirty="0">
                <a:effectLst/>
                <a:latin typeface="Times New Roman" panose="02020603050405020304" pitchFamily="18" charset="0"/>
                <a:ea typeface="Calibri" panose="020F0502020204030204" pitchFamily="34" charset="0"/>
                <a:cs typeface="Times New Roman" panose="02020603050405020304" pitchFamily="18" charset="0"/>
              </a:rPr>
              <a:t>V. </a:t>
            </a:r>
            <a:r>
              <a:rPr lang="it-IT" sz="2400" cap="small" dirty="0" err="1">
                <a:effectLst/>
                <a:latin typeface="Times New Roman" panose="02020603050405020304" pitchFamily="18" charset="0"/>
                <a:ea typeface="Calibri" panose="020F0502020204030204" pitchFamily="34" charset="0"/>
                <a:cs typeface="Times New Roman" panose="02020603050405020304" pitchFamily="18" charset="0"/>
              </a:rPr>
              <a:t>Solov’ev</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it-IT" sz="2400" i="1" dirty="0">
                <a:effectLst/>
                <a:latin typeface="Times New Roman" panose="02020603050405020304" pitchFamily="18" charset="0"/>
                <a:ea typeface="Calibri" panose="020F0502020204030204" pitchFamily="34" charset="0"/>
                <a:cs typeface="Times New Roman" panose="02020603050405020304" pitchFamily="18" charset="0"/>
              </a:rPr>
              <a:t>La Russia e la Chiesa universale</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La Casa di </a:t>
            </a:r>
            <a:r>
              <a:rPr lang="it-IT" sz="2400" dirty="0" err="1">
                <a:effectLst/>
                <a:latin typeface="Times New Roman" panose="02020603050405020304" pitchFamily="18" charset="0"/>
                <a:ea typeface="Calibri" panose="020F0502020204030204" pitchFamily="34" charset="0"/>
                <a:cs typeface="Times New Roman" panose="02020603050405020304" pitchFamily="18" charset="0"/>
              </a:rPr>
              <a:t>Matriona</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Milano 1989. </a:t>
            </a:r>
            <a:endParaRPr lang="it-IT"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42" name="Picture 2" descr="La Russia e la Chiesa universale - La Nuova Europa">
            <a:extLst>
              <a:ext uri="{FF2B5EF4-FFF2-40B4-BE49-F238E27FC236}">
                <a16:creationId xmlns:a16="http://schemas.microsoft.com/office/drawing/2014/main" id="{99F7D05F-1B7C-2F47-8DF3-91A85C6EA0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6021" y="762000"/>
            <a:ext cx="3800475"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62054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46AEAEEA-2465-CF8B-BC33-5FA0DBAC37BF}"/>
              </a:ext>
            </a:extLst>
          </p:cNvPr>
          <p:cNvSpPr txBox="1"/>
          <p:nvPr/>
        </p:nvSpPr>
        <p:spPr>
          <a:xfrm>
            <a:off x="0" y="116632"/>
            <a:ext cx="4716016" cy="6853992"/>
          </a:xfrm>
          <a:prstGeom prst="rect">
            <a:avLst/>
          </a:prstGeom>
          <a:noFill/>
        </p:spPr>
        <p:txBody>
          <a:bodyPr wrap="square">
            <a:spAutoFit/>
          </a:bodyPr>
          <a:lstStyle/>
          <a:p>
            <a:pPr algn="just">
              <a:lnSpc>
                <a:spcPct val="115000"/>
              </a:lnSpc>
              <a:spcAft>
                <a:spcPts val="1000"/>
              </a:spcAft>
            </a:pP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A partire dal vescovo </a:t>
            </a:r>
            <a:r>
              <a:rPr lang="it-IT" sz="2400" dirty="0" err="1">
                <a:effectLst/>
                <a:latin typeface="Times New Roman" panose="02020603050405020304" pitchFamily="18" charset="0"/>
                <a:ea typeface="Calibri" panose="020F0502020204030204" pitchFamily="34" charset="0"/>
                <a:cs typeface="Times New Roman" panose="02020603050405020304" pitchFamily="18" charset="0"/>
              </a:rPr>
              <a:t>Porfirij</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it-IT" sz="2400" dirty="0" err="1">
                <a:effectLst/>
                <a:latin typeface="Times New Roman" panose="02020603050405020304" pitchFamily="18" charset="0"/>
                <a:ea typeface="Calibri" panose="020F0502020204030204" pitchFamily="34" charset="0"/>
                <a:cs typeface="Times New Roman" panose="02020603050405020304" pitchFamily="18" charset="0"/>
              </a:rPr>
              <a:t>Uspenskij</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(1804-1885), tra i primi a proporre il recupero dell’antica prassi dell’elezione del vescovo da parte della Chiesa locale, come applicazione visibile della </a:t>
            </a:r>
            <a:r>
              <a:rPr lang="it-IT" sz="2400" i="1" dirty="0" err="1">
                <a:effectLst/>
                <a:latin typeface="Times New Roman" panose="02020603050405020304" pitchFamily="18" charset="0"/>
                <a:ea typeface="Calibri" panose="020F0502020204030204" pitchFamily="34" charset="0"/>
                <a:cs typeface="Times New Roman" panose="02020603050405020304" pitchFamily="18" charset="0"/>
              </a:rPr>
              <a:t>sobornost</a:t>
            </a:r>
            <a:r>
              <a:rPr lang="it-IT" sz="2400" i="1" dirty="0">
                <a:effectLst/>
                <a:latin typeface="Times New Roman" panose="02020603050405020304" pitchFamily="18" charset="0"/>
                <a:ea typeface="Calibri" panose="020F0502020204030204" pitchFamily="34" charset="0"/>
                <a:cs typeface="Times New Roman" panose="02020603050405020304" pitchFamily="18" charset="0"/>
              </a:rPr>
              <a:t>’,</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passando poi alle elaborazioni teologiche più raffinate dei pensatori slavofili, e dei pensatori russi (</a:t>
            </a:r>
            <a:r>
              <a:rPr lang="it-IT" sz="2400" dirty="0">
                <a:effectLst/>
                <a:latin typeface="Bodoni MT" panose="02070603080606020203" pitchFamily="18" charset="0"/>
                <a:ea typeface="Calibri" panose="020F0502020204030204" pitchFamily="34" charset="0"/>
                <a:cs typeface="Times New Roman" panose="02020603050405020304" pitchFamily="18" charset="0"/>
              </a:rPr>
              <a:t>V. </a:t>
            </a:r>
            <a:r>
              <a:rPr lang="it-IT" sz="2400" dirty="0" err="1">
                <a:effectLst/>
                <a:latin typeface="Bodoni MT" panose="02070603080606020203" pitchFamily="18" charset="0"/>
                <a:ea typeface="Calibri" panose="020F0502020204030204" pitchFamily="34" charset="0"/>
                <a:cs typeface="Times New Roman" panose="02020603050405020304" pitchFamily="18" charset="0"/>
              </a:rPr>
              <a:t>Solov’ëv</a:t>
            </a:r>
            <a:r>
              <a:rPr lang="it-IT" sz="2400" dirty="0">
                <a:effectLst/>
                <a:latin typeface="Bodoni MT" panose="02070603080606020203" pitchFamily="18" charset="0"/>
                <a:ea typeface="Calibri" panose="020F0502020204030204" pitchFamily="34" charset="0"/>
                <a:cs typeface="Times New Roman" panose="02020603050405020304" pitchFamily="18" charset="0"/>
              </a:rPr>
              <a:t>, G. </a:t>
            </a:r>
            <a:r>
              <a:rPr lang="it-IT" sz="2400" dirty="0" err="1">
                <a:effectLst/>
                <a:latin typeface="Bodoni MT" panose="02070603080606020203" pitchFamily="18" charset="0"/>
                <a:ea typeface="Calibri" panose="020F0502020204030204" pitchFamily="34" charset="0"/>
                <a:cs typeface="Times New Roman" panose="02020603050405020304" pitchFamily="18" charset="0"/>
              </a:rPr>
              <a:t>Florovskij</a:t>
            </a:r>
            <a:r>
              <a:rPr lang="it-IT" sz="2400" dirty="0">
                <a:effectLst/>
                <a:latin typeface="Bodoni MT" panose="02070603080606020203" pitchFamily="18" charset="0"/>
                <a:ea typeface="Calibri" panose="020F0502020204030204" pitchFamily="34" charset="0"/>
                <a:cs typeface="Times New Roman" panose="02020603050405020304" pitchFamily="18" charset="0"/>
              </a:rPr>
              <a:t>, A. </a:t>
            </a:r>
            <a:r>
              <a:rPr lang="it-IT" sz="2400" dirty="0" err="1">
                <a:effectLst/>
                <a:latin typeface="Bodoni MT" panose="02070603080606020203" pitchFamily="18" charset="0"/>
                <a:ea typeface="Calibri" panose="020F0502020204030204" pitchFamily="34" charset="0"/>
                <a:cs typeface="Times New Roman" panose="02020603050405020304" pitchFamily="18" charset="0"/>
              </a:rPr>
              <a:t>Schmeman</a:t>
            </a:r>
            <a:r>
              <a:rPr lang="it-IT" sz="2400" dirty="0">
                <a:effectLst/>
                <a:latin typeface="Bodoni MT" panose="02070603080606020203" pitchFamily="18" charset="0"/>
                <a:ea typeface="Calibri" panose="020F0502020204030204" pitchFamily="34" charset="0"/>
                <a:cs typeface="Times New Roman" panose="02020603050405020304" pitchFamily="18" charset="0"/>
              </a:rPr>
              <a:t>, P. Evdokimov, V. </a:t>
            </a:r>
            <a:r>
              <a:rPr lang="it-IT" sz="2400" dirty="0" err="1">
                <a:effectLst/>
                <a:latin typeface="Bodoni MT" panose="02070603080606020203" pitchFamily="18" charset="0"/>
                <a:ea typeface="Calibri" panose="020F0502020204030204" pitchFamily="34" charset="0"/>
                <a:cs typeface="Times New Roman" panose="02020603050405020304" pitchFamily="18" charset="0"/>
              </a:rPr>
              <a:t>Lossky</a:t>
            </a:r>
            <a:r>
              <a:rPr lang="it-IT" sz="2400" dirty="0">
                <a:effectLst/>
                <a:latin typeface="Bodoni MT" panose="02070603080606020203" pitchFamily="18" charset="0"/>
                <a:ea typeface="Calibri" panose="020F0502020204030204" pitchFamily="34" charset="0"/>
                <a:cs typeface="Times New Roman" panose="02020603050405020304" pitchFamily="18" charset="0"/>
              </a:rPr>
              <a:t> …,  ma in particolare Pavel Florenskij e Sergej Bulgakov</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questa visione ecclesiologica sinodale si arricchisce di preziosi apporti. </a:t>
            </a:r>
          </a:p>
        </p:txBody>
      </p:sp>
      <p:pic>
        <p:nvPicPr>
          <p:cNvPr id="9218" name="Picture 2" descr="епископ Порфирий (Успенский)">
            <a:extLst>
              <a:ext uri="{FF2B5EF4-FFF2-40B4-BE49-F238E27FC236}">
                <a16:creationId xmlns:a16="http://schemas.microsoft.com/office/drawing/2014/main" id="{8C6CAF30-5989-0DE3-9852-50D2DF8A66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1052736"/>
            <a:ext cx="3744416" cy="5112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39850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B59BFF7B-0B0F-EDEA-88CF-A1E09901E7FD}"/>
              </a:ext>
            </a:extLst>
          </p:cNvPr>
          <p:cNvSpPr txBox="1"/>
          <p:nvPr/>
        </p:nvSpPr>
        <p:spPr>
          <a:xfrm>
            <a:off x="0" y="404664"/>
            <a:ext cx="4572000" cy="6132769"/>
          </a:xfrm>
          <a:prstGeom prst="rect">
            <a:avLst/>
          </a:prstGeom>
          <a:noFill/>
        </p:spPr>
        <p:txBody>
          <a:bodyPr wrap="square">
            <a:spAutoFit/>
          </a:bodyPr>
          <a:lstStyle/>
          <a:p>
            <a:pPr algn="just">
              <a:lnSpc>
                <a:spcPct val="115000"/>
              </a:lnSpc>
              <a:spcAft>
                <a:spcPts val="1000"/>
              </a:spcAft>
            </a:pP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Ma la sinodalità nella Chiesa russa giunge progressivamente a maturazione con il </a:t>
            </a:r>
            <a:r>
              <a:rPr lang="it-IT" sz="2400" b="1" dirty="0">
                <a:effectLst/>
                <a:latin typeface="Times New Roman" panose="02020603050405020304" pitchFamily="18" charset="0"/>
                <a:ea typeface="Calibri" panose="020F0502020204030204" pitchFamily="34" charset="0"/>
                <a:cs typeface="Times New Roman" panose="02020603050405020304" pitchFamily="18" charset="0"/>
              </a:rPr>
              <a:t>Concilio di Mosca</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(1917-1918) che, paradossalmente, proprio nel momento storico nel quale avrebbe dovuto trovare la sua concretizzazione ecclesiologica e pastorale viene drammaticamente travolta dall’irrompere della Rivoluzione bolscevica.</a:t>
            </a:r>
            <a:r>
              <a:rPr lang="it-IT" sz="2400" dirty="0">
                <a:effectLst/>
                <a:latin typeface="Times New Roman" panose="02020603050405020304" pitchFamily="18" charset="0"/>
                <a:cs typeface="Times New Roman" panose="02020603050405020304" pitchFamily="18" charset="0"/>
              </a:rPr>
              <a:t> </a:t>
            </a:r>
          </a:p>
          <a:p>
            <a:pPr algn="just">
              <a:lnSpc>
                <a:spcPct val="115000"/>
              </a:lnSpc>
              <a:spcAft>
                <a:spcPts val="1000"/>
              </a:spcAft>
            </a:pPr>
            <a:r>
              <a:rPr lang="it-IT" sz="2400" cap="small" dirty="0">
                <a:effectLst/>
                <a:latin typeface="Times New Roman" panose="02020603050405020304" pitchFamily="18" charset="0"/>
                <a:ea typeface="Calibri" panose="020F0502020204030204" pitchFamily="34" charset="0"/>
                <a:cs typeface="Times New Roman" panose="02020603050405020304" pitchFamily="18" charset="0"/>
              </a:rPr>
              <a:t>Aa. </a:t>
            </a:r>
            <a:r>
              <a:rPr lang="it-IT" sz="2400" cap="small" dirty="0" err="1">
                <a:effectLst/>
                <a:latin typeface="Times New Roman" panose="02020603050405020304" pitchFamily="18" charset="0"/>
                <a:ea typeface="Calibri" panose="020F0502020204030204" pitchFamily="34" charset="0"/>
                <a:cs typeface="Times New Roman" panose="02020603050405020304" pitchFamily="18" charset="0"/>
              </a:rPr>
              <a:t>Vv</a:t>
            </a:r>
            <a:r>
              <a:rPr lang="it-IT" sz="2400" cap="small" dirty="0">
                <a:effectLst/>
                <a:latin typeface="Times New Roman" panose="02020603050405020304" pitchFamily="18" charset="0"/>
                <a:ea typeface="Calibri" panose="020F0502020204030204" pitchFamily="34" charset="0"/>
                <a:cs typeface="Times New Roman" panose="02020603050405020304" pitchFamily="18" charset="0"/>
              </a:rPr>
              <a:t>.</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it-IT" sz="2400" i="1" dirty="0">
                <a:effectLst/>
                <a:latin typeface="Times New Roman" panose="02020603050405020304" pitchFamily="18" charset="0"/>
                <a:ea typeface="Calibri" panose="020F0502020204030204" pitchFamily="34" charset="0"/>
                <a:cs typeface="Times New Roman" panose="02020603050405020304" pitchFamily="18" charset="0"/>
              </a:rPr>
              <a:t>Il Concilio di Mosca</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a cura di A. Mainardi, </a:t>
            </a:r>
            <a:r>
              <a:rPr lang="it-IT" sz="2400" dirty="0" err="1">
                <a:effectLst/>
                <a:latin typeface="Times New Roman" panose="02020603050405020304" pitchFamily="18" charset="0"/>
                <a:ea typeface="Calibri" panose="020F0502020204030204" pitchFamily="34" charset="0"/>
                <a:cs typeface="Times New Roman" panose="02020603050405020304" pitchFamily="18" charset="0"/>
              </a:rPr>
              <a:t>Qiqajon</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Magnano (BI) 2004. </a:t>
            </a:r>
          </a:p>
        </p:txBody>
      </p:sp>
      <p:pic>
        <p:nvPicPr>
          <p:cNvPr id="8194" name="Picture 2" descr="La chiesa del concilio di Mosca. (1917-1918) - Hyacinthe Destivelle">
            <a:extLst>
              <a:ext uri="{FF2B5EF4-FFF2-40B4-BE49-F238E27FC236}">
                <a16:creationId xmlns:a16="http://schemas.microsoft.com/office/drawing/2014/main" id="{7B7A13D9-0130-BBE1-024C-AD766E9CD5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505468"/>
            <a:ext cx="4139952" cy="5847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72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CF82D9D-3B62-64D6-60E0-36C97E54EF46}"/>
              </a:ext>
            </a:extLst>
          </p:cNvPr>
          <p:cNvSpPr txBox="1"/>
          <p:nvPr/>
        </p:nvSpPr>
        <p:spPr>
          <a:xfrm>
            <a:off x="27317" y="410871"/>
            <a:ext cx="5184576" cy="6429261"/>
          </a:xfrm>
          <a:prstGeom prst="rect">
            <a:avLst/>
          </a:prstGeom>
          <a:noFill/>
        </p:spPr>
        <p:txBody>
          <a:bodyPr wrap="square">
            <a:spAutoFit/>
          </a:bodyPr>
          <a:lstStyle/>
          <a:p>
            <a:pPr algn="just">
              <a:lnSpc>
                <a:spcPct val="115000"/>
              </a:lnSpc>
              <a:spcAft>
                <a:spcPts val="1000"/>
              </a:spcAft>
            </a:pP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Aleksej S. </a:t>
            </a:r>
            <a:r>
              <a:rPr lang="it-IT" sz="2400" dirty="0" err="1">
                <a:effectLst/>
                <a:latin typeface="Times New Roman" panose="02020603050405020304" pitchFamily="18" charset="0"/>
                <a:ea typeface="Calibri" panose="020F0502020204030204" pitchFamily="34" charset="0"/>
                <a:cs typeface="Times New Roman" panose="02020603050405020304" pitchFamily="18" charset="0"/>
              </a:rPr>
              <a:t>Chomjakov</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(1804-1860), tra i primi a elaborare un’interpretazione della </a:t>
            </a:r>
            <a:r>
              <a:rPr lang="it-IT" sz="2400" i="1" dirty="0" err="1">
                <a:effectLst/>
                <a:latin typeface="Times New Roman" panose="02020603050405020304" pitchFamily="18" charset="0"/>
                <a:ea typeface="Calibri" panose="020F0502020204030204" pitchFamily="34" charset="0"/>
                <a:cs typeface="Times New Roman" panose="02020603050405020304" pitchFamily="18" charset="0"/>
              </a:rPr>
              <a:t>sobornost</a:t>
            </a:r>
            <a:r>
              <a:rPr lang="it-IT" sz="2400" i="1" dirty="0">
                <a:effectLst/>
                <a:latin typeface="Times New Roman" panose="02020603050405020304" pitchFamily="18" charset="0"/>
                <a:ea typeface="Calibri" panose="020F0502020204030204" pitchFamily="34" charset="0"/>
                <a:cs typeface="Times New Roman" panose="02020603050405020304" pitchFamily="18" charset="0"/>
              </a:rPr>
              <a:t>’</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in chiave ecclesiologica, colse il nucleo incandescente del cammino sinodale nel mistero d’amore intra-trinitario: «</a:t>
            </a:r>
            <a:r>
              <a:rPr lang="it-IT" sz="2400" b="1" dirty="0">
                <a:effectLst/>
                <a:latin typeface="Times New Roman" panose="02020603050405020304" pitchFamily="18" charset="0"/>
                <a:ea typeface="Calibri" panose="020F0502020204030204" pitchFamily="34" charset="0"/>
                <a:cs typeface="Times New Roman" panose="02020603050405020304" pitchFamily="18" charset="0"/>
              </a:rPr>
              <a:t>Lungi dall’essere un’unità costruita su presupposti autoritari o gerarchici, l’unità della Chiesa è il frutto sgorgante dall’unità della Trinità che la inabita e la unifica con la sua grazia</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a:t>
            </a:r>
            <a:r>
              <a:rPr lang="it-IT" sz="2400" dirty="0">
                <a:effectLst/>
                <a:latin typeface="Times New Roman" panose="02020603050405020304" pitchFamily="18" charset="0"/>
                <a:cs typeface="Times New Roman" panose="02020603050405020304" pitchFamily="18" charset="0"/>
              </a:rPr>
              <a:t> </a:t>
            </a:r>
            <a:r>
              <a:rPr lang="it-IT" sz="2400" cap="small" dirty="0">
                <a:effectLst/>
                <a:latin typeface="Times New Roman" panose="02020603050405020304" pitchFamily="18" charset="0"/>
                <a:ea typeface="Calibri" panose="020F0502020204030204" pitchFamily="34" charset="0"/>
                <a:cs typeface="Times New Roman" panose="02020603050405020304" pitchFamily="18" charset="0"/>
              </a:rPr>
              <a:t>A.S.  </a:t>
            </a:r>
            <a:r>
              <a:rPr lang="it-IT" sz="2400" cap="small" dirty="0" err="1">
                <a:effectLst/>
                <a:latin typeface="Times New Roman" panose="02020603050405020304" pitchFamily="18" charset="0"/>
                <a:ea typeface="Calibri" panose="020F0502020204030204" pitchFamily="34" charset="0"/>
                <a:cs typeface="Times New Roman" panose="02020603050405020304" pitchFamily="18" charset="0"/>
              </a:rPr>
              <a:t>Chomjakov</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it-IT" sz="2400" i="1" dirty="0">
                <a:effectLst/>
                <a:latin typeface="Times New Roman" panose="02020603050405020304" pitchFamily="18" charset="0"/>
                <a:ea typeface="Calibri" panose="020F0502020204030204" pitchFamily="34" charset="0"/>
                <a:cs typeface="Times New Roman" panose="02020603050405020304" pitchFamily="18" charset="0"/>
              </a:rPr>
              <a:t>L’</a:t>
            </a:r>
            <a:r>
              <a:rPr lang="it-IT" sz="2400" i="1" dirty="0" err="1">
                <a:effectLst/>
                <a:latin typeface="Times New Roman" panose="02020603050405020304" pitchFamily="18" charset="0"/>
                <a:ea typeface="Calibri" panose="020F0502020204030204" pitchFamily="34" charset="0"/>
                <a:cs typeface="Times New Roman" panose="02020603050405020304" pitchFamily="18" charset="0"/>
              </a:rPr>
              <a:t>Eglise</a:t>
            </a:r>
            <a:r>
              <a:rPr lang="it-IT" sz="2400" i="1" dirty="0">
                <a:effectLst/>
                <a:latin typeface="Times New Roman" panose="02020603050405020304" pitchFamily="18" charset="0"/>
                <a:ea typeface="Calibri" panose="020F0502020204030204" pitchFamily="34" charset="0"/>
                <a:cs typeface="Times New Roman" panose="02020603050405020304" pitchFamily="18" charset="0"/>
              </a:rPr>
              <a:t> est une</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Paris 1953, </a:t>
            </a:r>
            <a:r>
              <a:rPr lang="it-IT" sz="2400" dirty="0" err="1">
                <a:effectLst/>
                <a:latin typeface="Times New Roman" panose="02020603050405020304" pitchFamily="18" charset="0"/>
                <a:ea typeface="Calibri" panose="020F0502020204030204" pitchFamily="34" charset="0"/>
                <a:cs typeface="Times New Roman" panose="02020603050405020304" pitchFamily="18" charset="0"/>
              </a:rPr>
              <a:t>tr</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it-IT" sz="2400" dirty="0" err="1">
                <a:effectLst/>
                <a:latin typeface="Times New Roman" panose="02020603050405020304" pitchFamily="18" charset="0"/>
                <a:ea typeface="Calibri" panose="020F0502020204030204" pitchFamily="34" charset="0"/>
                <a:cs typeface="Times New Roman" panose="02020603050405020304" pitchFamily="18" charset="0"/>
              </a:rPr>
              <a:t>it</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in appendice a </a:t>
            </a:r>
            <a:r>
              <a:rPr lang="it-IT" sz="2400" cap="small" dirty="0">
                <a:effectLst/>
                <a:latin typeface="Times New Roman" panose="02020603050405020304" pitchFamily="18" charset="0"/>
                <a:ea typeface="Calibri" panose="020F0502020204030204" pitchFamily="34" charset="0"/>
                <a:cs typeface="Times New Roman" panose="02020603050405020304" pitchFamily="18" charset="0"/>
              </a:rPr>
              <a:t>L. Peano</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it-IT" sz="2400" i="1" dirty="0">
                <a:effectLst/>
                <a:latin typeface="Times New Roman" panose="02020603050405020304" pitchFamily="18" charset="0"/>
                <a:ea typeface="Calibri" panose="020F0502020204030204" pitchFamily="34" charset="0"/>
                <a:cs typeface="Times New Roman" panose="02020603050405020304" pitchFamily="18" charset="0"/>
              </a:rPr>
              <a:t>La Chiesa nel pensiero russo slavofilo</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Morcelliana, Brescia 1964. </a:t>
            </a:r>
          </a:p>
        </p:txBody>
      </p:sp>
      <p:pic>
        <p:nvPicPr>
          <p:cNvPr id="7170" name="Picture 2" descr="ALEXEI KHOMIAKOV: WE ARE SOBORNOST'">
            <a:extLst>
              <a:ext uri="{FF2B5EF4-FFF2-40B4-BE49-F238E27FC236}">
                <a16:creationId xmlns:a16="http://schemas.microsoft.com/office/drawing/2014/main" id="{66A613DE-0F47-9EED-01B1-556A5A8261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7" y="908720"/>
            <a:ext cx="3392555"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8967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9B75C20B-5377-6A02-6526-C50A1FFE2C8B}"/>
              </a:ext>
            </a:extLst>
          </p:cNvPr>
          <p:cNvSpPr txBox="1"/>
          <p:nvPr/>
        </p:nvSpPr>
        <p:spPr>
          <a:xfrm>
            <a:off x="107504" y="116632"/>
            <a:ext cx="5328592" cy="6853992"/>
          </a:xfrm>
          <a:prstGeom prst="rect">
            <a:avLst/>
          </a:prstGeom>
          <a:noFill/>
        </p:spPr>
        <p:txBody>
          <a:bodyPr wrap="square">
            <a:spAutoFit/>
          </a:bodyPr>
          <a:lstStyle/>
          <a:p>
            <a:pPr algn="just">
              <a:lnSpc>
                <a:spcPct val="115000"/>
              </a:lnSpc>
              <a:spcAft>
                <a:spcPts val="1000"/>
              </a:spcAft>
            </a:pP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Per </a:t>
            </a:r>
            <a:r>
              <a:rPr lang="it-IT" sz="2400" dirty="0" err="1">
                <a:effectLst/>
                <a:latin typeface="Times New Roman" panose="02020603050405020304" pitchFamily="18" charset="0"/>
                <a:ea typeface="Calibri" panose="020F0502020204030204" pitchFamily="34" charset="0"/>
                <a:cs typeface="Times New Roman" panose="02020603050405020304" pitchFamily="18" charset="0"/>
              </a:rPr>
              <a:t>Chomjakov</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«la Chiesa si chiama una, santa, universale-unanime (</a:t>
            </a:r>
            <a:r>
              <a:rPr lang="it-IT" sz="2400" i="1" dirty="0" err="1">
                <a:effectLst/>
                <a:latin typeface="Times New Roman" panose="02020603050405020304" pitchFamily="18" charset="0"/>
                <a:ea typeface="Calibri" panose="020F0502020204030204" pitchFamily="34" charset="0"/>
                <a:cs typeface="Times New Roman" panose="02020603050405020304" pitchFamily="18" charset="0"/>
              </a:rPr>
              <a:t>sobornaja</a:t>
            </a:r>
            <a:r>
              <a:rPr lang="it-IT"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it-IT" sz="2400" i="1" dirty="0" err="1">
                <a:effectLst/>
                <a:latin typeface="Times New Roman" panose="02020603050405020304" pitchFamily="18" charset="0"/>
                <a:ea typeface="Calibri" panose="020F0502020204030204" pitchFamily="34" charset="0"/>
                <a:cs typeface="Times New Roman" panose="02020603050405020304" pitchFamily="18" charset="0"/>
              </a:rPr>
              <a:t>katholičeskaja-vselenskaja</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apostolica; perché essa è una, santa ed appartiene a tutto l’universo e non a una determinata località; perché per mezzo suo è santificata tutta la terra, tutta l’umanità e non una terra o un popolo particolare; perché la sua essenza consiste nell’</a:t>
            </a:r>
            <a:r>
              <a:rPr lang="it-IT" sz="2400" b="1" dirty="0">
                <a:effectLst/>
                <a:latin typeface="Times New Roman" panose="02020603050405020304" pitchFamily="18" charset="0"/>
                <a:ea typeface="Calibri" panose="020F0502020204030204" pitchFamily="34" charset="0"/>
                <a:cs typeface="Times New Roman" panose="02020603050405020304" pitchFamily="18" charset="0"/>
              </a:rPr>
              <a:t>unanimità e unità di spirito di tutti i suoi membri</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sparsi per la terra che la riconoscono». La Chiesa dunque viene considerata una libera e perfetta unanimità, al di là delle differenze sociali, nazionali, politico-culturali, ecclesiastiche e istituzionali.</a:t>
            </a:r>
            <a:r>
              <a:rPr lang="it-IT" sz="2400" dirty="0">
                <a:effectLst/>
                <a:latin typeface="Times New Roman" panose="02020603050405020304" pitchFamily="18" charset="0"/>
                <a:cs typeface="Times New Roman" panose="02020603050405020304" pitchFamily="18" charset="0"/>
              </a:rPr>
              <a:t> </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13314" name="Picture 2" descr="Alexej Chomjakov – Wikicitáty">
            <a:extLst>
              <a:ext uri="{FF2B5EF4-FFF2-40B4-BE49-F238E27FC236}">
                <a16:creationId xmlns:a16="http://schemas.microsoft.com/office/drawing/2014/main" id="{23C6E09D-2E5C-B2F3-2814-AE2CC22435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1124744"/>
            <a:ext cx="3146113" cy="475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604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9CAEA47-C795-BA7D-913B-AA4358AC1711}"/>
              </a:ext>
            </a:extLst>
          </p:cNvPr>
          <p:cNvSpPr txBox="1"/>
          <p:nvPr/>
        </p:nvSpPr>
        <p:spPr>
          <a:xfrm>
            <a:off x="0" y="116632"/>
            <a:ext cx="5004048" cy="6673943"/>
          </a:xfrm>
          <a:prstGeom prst="rect">
            <a:avLst/>
          </a:prstGeom>
          <a:noFill/>
        </p:spPr>
        <p:txBody>
          <a:bodyPr wrap="square">
            <a:spAutoFit/>
          </a:bodyPr>
          <a:lstStyle/>
          <a:p>
            <a:pPr indent="449580" algn="just">
              <a:lnSpc>
                <a:spcPct val="150000"/>
              </a:lnSpc>
            </a:pP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In </a:t>
            </a:r>
            <a:r>
              <a:rPr lang="it-IT" sz="2400" dirty="0">
                <a:effectLst/>
                <a:latin typeface="Times New Roman" panose="02020603050405020304" pitchFamily="18" charset="0"/>
                <a:ea typeface="Calibri" panose="020F0502020204030204" pitchFamily="34" charset="0"/>
              </a:rPr>
              <a:t>quanto sgorgante dalla comunione d’amore intra-trinitaria, </a:t>
            </a:r>
            <a:r>
              <a:rPr lang="it-IT" sz="2400" i="1" dirty="0" err="1">
                <a:latin typeface="Times New Roman" panose="02020603050405020304" pitchFamily="18" charset="0"/>
                <a:ea typeface="Calibri" panose="020F0502020204030204" pitchFamily="34" charset="0"/>
              </a:rPr>
              <a:t>sobornost</a:t>
            </a:r>
            <a:r>
              <a:rPr lang="it-IT" sz="2400" i="1" dirty="0">
                <a:latin typeface="Times New Roman" panose="02020603050405020304" pitchFamily="18" charset="0"/>
                <a:ea typeface="Calibri" panose="020F0502020204030204" pitchFamily="34" charset="0"/>
              </a:rPr>
              <a:t>’</a:t>
            </a:r>
            <a:r>
              <a:rPr lang="it-IT" sz="2400" dirty="0">
                <a:latin typeface="Times New Roman" panose="02020603050405020304" pitchFamily="18" charset="0"/>
                <a:ea typeface="Calibri" panose="020F0502020204030204" pitchFamily="34" charset="0"/>
              </a:rPr>
              <a:t> non </a:t>
            </a:r>
            <a:r>
              <a:rPr lang="it-IT" sz="2400" dirty="0">
                <a:effectLst/>
                <a:latin typeface="Times New Roman" panose="02020603050405020304" pitchFamily="18" charset="0"/>
                <a:ea typeface="Calibri" panose="020F0502020204030204" pitchFamily="34" charset="0"/>
              </a:rPr>
              <a:t>si fonda su principi giuridici o norme sociali, bensì </a:t>
            </a:r>
            <a:r>
              <a:rPr lang="it-IT" sz="2400" b="1" dirty="0">
                <a:effectLst/>
                <a:latin typeface="Times New Roman" panose="02020603050405020304" pitchFamily="18" charset="0"/>
                <a:ea typeface="Calibri" panose="020F0502020204030204" pitchFamily="34" charset="0"/>
              </a:rPr>
              <a:t>sulla grazia spirituale dell’amore reciproco, ovvero sulla ricerca dell’unità di sostanza nella libertà</a:t>
            </a:r>
            <a:r>
              <a:rPr lang="it-IT" sz="2400" dirty="0">
                <a:effectLst/>
                <a:latin typeface="Times New Roman" panose="02020603050405020304" pitchFamily="18" charset="0"/>
                <a:ea typeface="Calibri" panose="020F0502020204030204" pitchFamily="34" charset="0"/>
              </a:rPr>
              <a:t>. Quest’amore reciproco tra tutti i membri della comunità ecclesiale è la condizione imprescindibile per riconoscere la Chiesa nella sua essenza veritativa e autenticità cristiana</a:t>
            </a:r>
            <a:r>
              <a:rPr lang="it-IT" sz="1800" dirty="0">
                <a:effectLst/>
                <a:latin typeface="Times New Roman" panose="02020603050405020304" pitchFamily="18" charset="0"/>
                <a:ea typeface="Calibri" panose="020F0502020204030204" pitchFamily="34" charset="0"/>
              </a:rPr>
              <a:t>.</a:t>
            </a:r>
            <a:endParaRPr lang="it-IT" sz="1400" dirty="0">
              <a:effectLst/>
              <a:latin typeface="Times New Roman" panose="02020603050405020304" pitchFamily="18" charset="0"/>
              <a:ea typeface="Calibri" panose="020F0502020204030204" pitchFamily="34" charset="0"/>
            </a:endParaRPr>
          </a:p>
        </p:txBody>
      </p:sp>
      <p:pic>
        <p:nvPicPr>
          <p:cNvPr id="14338" name="Picture 2" descr="Relazione tra Trinità Immanente e Trinità Economica | Gesù al centro della  vita Riflessioni personali">
            <a:extLst>
              <a:ext uri="{FF2B5EF4-FFF2-40B4-BE49-F238E27FC236}">
                <a16:creationId xmlns:a16="http://schemas.microsoft.com/office/drawing/2014/main" id="{6C50739D-77B9-2997-C29D-55335A4E10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1196752"/>
            <a:ext cx="3744838"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622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6B8C2DBE-4104-60D2-4E39-9DDEF8F428BB}"/>
              </a:ext>
            </a:extLst>
          </p:cNvPr>
          <p:cNvSpPr txBox="1"/>
          <p:nvPr/>
        </p:nvSpPr>
        <p:spPr>
          <a:xfrm>
            <a:off x="0" y="116632"/>
            <a:ext cx="5148064" cy="6429261"/>
          </a:xfrm>
          <a:prstGeom prst="rect">
            <a:avLst/>
          </a:prstGeom>
          <a:noFill/>
        </p:spPr>
        <p:txBody>
          <a:bodyPr wrap="square">
            <a:spAutoFit/>
          </a:bodyPr>
          <a:lstStyle/>
          <a:p>
            <a:pPr algn="just">
              <a:lnSpc>
                <a:spcPct val="115000"/>
              </a:lnSpc>
            </a:pP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«La Chiesa è composta di personalità umane che non debbono mai essere viste come elementi o cellule di un tutto, dato che ciascuno è in unione diretta e immediata con Cristo e con il Padre; il personale non va sacrificato o dissolto nel corporativo, l’unione cristiana non deve degenerare nell’impersonalismo, sia pure ispirato. </a:t>
            </a:r>
            <a:r>
              <a:rPr lang="it-IT" sz="2400" b="1" dirty="0">
                <a:effectLst/>
                <a:latin typeface="Times New Roman" panose="02020603050405020304" pitchFamily="18" charset="0"/>
                <a:ea typeface="Calibri" panose="020F0502020204030204" pitchFamily="34" charset="0"/>
                <a:cs typeface="Times New Roman" panose="02020603050405020304" pitchFamily="18" charset="0"/>
              </a:rPr>
              <a:t>L’idea di un organismo deve essere completata con quella di una sinfonia di personalità, ed è questo a costituire il cuore della concezione ortodossa della cattolicità (sinodalità)</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it-IT" sz="2400" dirty="0">
                <a:effectLst/>
                <a:latin typeface="Times New Roman" panose="02020603050405020304" pitchFamily="18" charset="0"/>
                <a:ea typeface="Times New Roman" panose="02020603050405020304" pitchFamily="18" charset="0"/>
                <a:cs typeface="Times New Roman" panose="02020603050405020304" pitchFamily="18" charset="0"/>
              </a:rPr>
              <a:t>G.V. </a:t>
            </a:r>
            <a:r>
              <a:rPr lang="it-IT" sz="2400" cap="small" dirty="0" err="1">
                <a:effectLst/>
                <a:latin typeface="Times New Roman" panose="02020603050405020304" pitchFamily="18" charset="0"/>
                <a:ea typeface="Times New Roman" panose="02020603050405020304" pitchFamily="18" charset="0"/>
                <a:cs typeface="Times New Roman" panose="02020603050405020304" pitchFamily="18" charset="0"/>
              </a:rPr>
              <a:t>Florovskij</a:t>
            </a:r>
            <a:r>
              <a:rPr lang="it-IT"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it-IT" sz="2400" i="1" dirty="0">
                <a:effectLst/>
                <a:latin typeface="Times New Roman" panose="02020603050405020304" pitchFamily="18" charset="0"/>
                <a:ea typeface="Times New Roman" panose="02020603050405020304" pitchFamily="18" charset="0"/>
                <a:cs typeface="Times New Roman" panose="02020603050405020304" pitchFamily="18" charset="0"/>
              </a:rPr>
              <a:t>Cristo, lo Spirito, la Chiesa</a:t>
            </a:r>
            <a:r>
              <a:rPr lang="it-IT" sz="2400" dirty="0">
                <a:effectLst/>
                <a:latin typeface="Times New Roman" panose="02020603050405020304" pitchFamily="18" charset="0"/>
                <a:ea typeface="Times New Roman" panose="02020603050405020304" pitchFamily="18" charset="0"/>
                <a:cs typeface="Times New Roman" panose="02020603050405020304" pitchFamily="18" charset="0"/>
              </a:rPr>
              <a:t>, Magnano 1997</a:t>
            </a:r>
            <a:r>
              <a:rPr lang="it-IT"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it-IT"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5364" name="Picture 4" descr="Cristo, lo Spirito, la Chiesa : Florovskij, Georgij, Larini, R.: Amazon.it:  Libri">
            <a:extLst>
              <a:ext uri="{FF2B5EF4-FFF2-40B4-BE49-F238E27FC236}">
                <a16:creationId xmlns:a16="http://schemas.microsoft.com/office/drawing/2014/main" id="{8444AB1A-F70E-E111-9B0B-3B3DDCADF3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826" y="423672"/>
            <a:ext cx="3774747" cy="6010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6955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4257CF5-6330-94F9-2189-3B1E1E04993B}"/>
              </a:ext>
            </a:extLst>
          </p:cNvPr>
          <p:cNvSpPr txBox="1"/>
          <p:nvPr/>
        </p:nvSpPr>
        <p:spPr>
          <a:xfrm>
            <a:off x="0" y="0"/>
            <a:ext cx="5076056" cy="6478312"/>
          </a:xfrm>
          <a:prstGeom prst="rect">
            <a:avLst/>
          </a:prstGeom>
          <a:noFill/>
        </p:spPr>
        <p:txBody>
          <a:bodyPr wrap="square">
            <a:spAutoFit/>
          </a:bodyPr>
          <a:lstStyle/>
          <a:p>
            <a:pPr algn="just">
              <a:lnSpc>
                <a:spcPct val="115000"/>
              </a:lnSpc>
              <a:spcAft>
                <a:spcPts val="1000"/>
              </a:spcAft>
              <a:tabLst>
                <a:tab pos="1600200" algn="l"/>
                <a:tab pos="2790825" algn="l"/>
              </a:tabLst>
            </a:pP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Come rimarcato da padre Florenskij, già Cirillo e Metodio tradussero κα</a:t>
            </a:r>
            <a:r>
              <a:rPr lang="it-IT" sz="2400" dirty="0" err="1">
                <a:effectLst/>
                <a:latin typeface="Times New Roman" panose="02020603050405020304" pitchFamily="18" charset="0"/>
                <a:ea typeface="Calibri" panose="020F0502020204030204" pitchFamily="34" charset="0"/>
                <a:cs typeface="Times New Roman" panose="02020603050405020304" pitchFamily="18" charset="0"/>
              </a:rPr>
              <a:t>ϑολικη</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con “</a:t>
            </a:r>
            <a:r>
              <a:rPr lang="it-IT" sz="2400" i="1" dirty="0" err="1">
                <a:effectLst/>
                <a:latin typeface="Times New Roman" panose="02020603050405020304" pitchFamily="18" charset="0"/>
                <a:ea typeface="Calibri" panose="020F0502020204030204" pitchFamily="34" charset="0"/>
                <a:cs typeface="Times New Roman" panose="02020603050405020304" pitchFamily="18" charset="0"/>
              </a:rPr>
              <a:t>sobornyj</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“conciliare”, «intendendo ovviamente la </a:t>
            </a:r>
            <a:r>
              <a:rPr lang="it-IT" sz="2400" i="1" dirty="0" err="1">
                <a:effectLst/>
                <a:latin typeface="Times New Roman" panose="02020603050405020304" pitchFamily="18" charset="0"/>
                <a:ea typeface="Calibri" panose="020F0502020204030204" pitchFamily="34" charset="0"/>
                <a:cs typeface="Times New Roman" panose="02020603050405020304" pitchFamily="18" charset="0"/>
              </a:rPr>
              <a:t>sobornost</a:t>
            </a:r>
            <a:r>
              <a:rPr lang="it-IT" sz="2400" i="1" dirty="0">
                <a:effectLst/>
                <a:latin typeface="Times New Roman" panose="02020603050405020304" pitchFamily="18" charset="0"/>
                <a:ea typeface="Calibri" panose="020F0502020204030204" pitchFamily="34" charset="0"/>
                <a:cs typeface="Times New Roman" panose="02020603050405020304" pitchFamily="18" charset="0"/>
              </a:rPr>
              <a:t>’</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it-IT" sz="2400" dirty="0" err="1">
                <a:effectLst/>
                <a:latin typeface="Times New Roman" panose="02020603050405020304" pitchFamily="18" charset="0"/>
                <a:ea typeface="Calibri" panose="020F0502020204030204" pitchFamily="34" charset="0"/>
                <a:cs typeface="Times New Roman" panose="02020603050405020304" pitchFamily="18" charset="0"/>
              </a:rPr>
              <a:t>conciliarità</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non nel senso del numero dei voti, ma in quello di una comunanza di realtà, di finalità e di vita spirituale che in sé raccoglie tutti quanti indipendentemente dalle peculiarità locali, etnografiche, storiche ecc.».</a:t>
            </a:r>
            <a:r>
              <a:rPr lang="it-IT" sz="2400" dirty="0">
                <a:effectLst/>
                <a:latin typeface="Times New Roman" panose="02020603050405020304" pitchFamily="18" charset="0"/>
                <a:cs typeface="Times New Roman" panose="02020603050405020304" pitchFamily="18" charset="0"/>
              </a:rPr>
              <a:t> </a:t>
            </a:r>
          </a:p>
          <a:p>
            <a:pPr algn="just">
              <a:lnSpc>
                <a:spcPct val="115000"/>
              </a:lnSpc>
              <a:spcAft>
                <a:spcPts val="1000"/>
              </a:spcAft>
              <a:tabLst>
                <a:tab pos="1600200" algn="l"/>
                <a:tab pos="2790825" algn="l"/>
              </a:tabLst>
            </a:pPr>
            <a:r>
              <a:rPr lang="it-IT" sz="2400" cap="small" dirty="0">
                <a:effectLst/>
                <a:latin typeface="Times New Roman" panose="02020603050405020304" pitchFamily="18" charset="0"/>
                <a:ea typeface="Calibri" panose="020F0502020204030204" pitchFamily="34" charset="0"/>
                <a:cs typeface="Times New Roman" panose="02020603050405020304" pitchFamily="18" charset="0"/>
              </a:rPr>
              <a:t>P.A. Florenskij</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it-IT" sz="2400" i="1" dirty="0">
                <a:effectLst/>
                <a:latin typeface="Times New Roman" panose="02020603050405020304" pitchFamily="18" charset="0"/>
                <a:ea typeface="Calibri" panose="020F0502020204030204" pitchFamily="34" charset="0"/>
                <a:cs typeface="Times New Roman" panose="02020603050405020304" pitchFamily="18" charset="0"/>
              </a:rPr>
              <a:t>Il concetto di Chiesa nella Sacra Scrittura</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a cura di N. Valentini, San Paolo, Cinisello Balsamo, (Mi) 2008.</a:t>
            </a:r>
          </a:p>
          <a:p>
            <a:pPr algn="just">
              <a:lnSpc>
                <a:spcPct val="115000"/>
              </a:lnSpc>
              <a:spcAft>
                <a:spcPts val="1000"/>
              </a:spcAft>
            </a:pP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386" name="Picture 2" descr="Il concetto di Chiesa nella Sacra Scrittura - Pavel Aleksandrovic Florenskij - copertina">
            <a:extLst>
              <a:ext uri="{FF2B5EF4-FFF2-40B4-BE49-F238E27FC236}">
                <a16:creationId xmlns:a16="http://schemas.microsoft.com/office/drawing/2014/main" id="{98CB891D-C1A5-EBA8-BF2A-0EFEBC9141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404664"/>
            <a:ext cx="3672408" cy="5832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6935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1" descr="chiese ortodosse 1 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28601"/>
            <a:ext cx="8676456" cy="64407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179512" y="-228600"/>
            <a:ext cx="12974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it-IT"/>
          </a:p>
        </p:txBody>
      </p:sp>
      <p:sp>
        <p:nvSpPr>
          <p:cNvPr id="3" name="Rectangle 4"/>
          <p:cNvSpPr>
            <a:spLocks noChangeArrowheads="1"/>
          </p:cNvSpPr>
          <p:nvPr/>
        </p:nvSpPr>
        <p:spPr bwMode="auto">
          <a:xfrm>
            <a:off x="179512" y="7743825"/>
            <a:ext cx="12974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it-IT"/>
          </a:p>
        </p:txBody>
      </p:sp>
    </p:spTree>
    <p:extLst>
      <p:ext uri="{BB962C8B-B14F-4D97-AF65-F5344CB8AC3E}">
        <p14:creationId xmlns:p14="http://schemas.microsoft.com/office/powerpoint/2010/main" val="1686919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A9EF4A2-F952-8813-BA49-AECF5DEAA363}"/>
              </a:ext>
            </a:extLst>
          </p:cNvPr>
          <p:cNvSpPr txBox="1"/>
          <p:nvPr/>
        </p:nvSpPr>
        <p:spPr>
          <a:xfrm>
            <a:off x="107504" y="0"/>
            <a:ext cx="3960440" cy="6370975"/>
          </a:xfrm>
          <a:prstGeom prst="rect">
            <a:avLst/>
          </a:prstGeom>
          <a:noFill/>
        </p:spPr>
        <p:txBody>
          <a:bodyPr wrap="square">
            <a:spAutoFit/>
          </a:bodyPr>
          <a:lstStyle/>
          <a:p>
            <a:r>
              <a:rPr lang="it-IT" sz="2400" dirty="0">
                <a:effectLst/>
                <a:latin typeface="Bodoni MT" panose="02070603080606020203" pitchFamily="18" charset="0"/>
                <a:ea typeface="Calibri" panose="020F0502020204030204" pitchFamily="34" charset="0"/>
                <a:cs typeface="Times New Roman" panose="02020603050405020304" pitchFamily="18" charset="0"/>
              </a:rPr>
              <a:t>Il radunarsi in nome di Cristo come </a:t>
            </a:r>
            <a:r>
              <a:rPr lang="it-IT" sz="2400" i="1" dirty="0" err="1">
                <a:effectLst/>
                <a:latin typeface="Bodoni MT" panose="02070603080606020203" pitchFamily="18" charset="0"/>
                <a:ea typeface="Calibri" panose="020F0502020204030204" pitchFamily="34" charset="0"/>
                <a:cs typeface="Times New Roman" panose="02020603050405020304" pitchFamily="18" charset="0"/>
              </a:rPr>
              <a:t>sobornost</a:t>
            </a:r>
            <a:r>
              <a:rPr lang="it-IT" sz="2400" i="1" dirty="0">
                <a:effectLst/>
                <a:latin typeface="Bodoni MT" panose="02070603080606020203" pitchFamily="18" charset="0"/>
                <a:ea typeface="Calibri" panose="020F0502020204030204" pitchFamily="34" charset="0"/>
                <a:cs typeface="Times New Roman" panose="02020603050405020304" pitchFamily="18" charset="0"/>
              </a:rPr>
              <a:t>’</a:t>
            </a:r>
            <a:r>
              <a:rPr lang="it-IT" sz="2400" dirty="0">
                <a:effectLst/>
                <a:latin typeface="Bodoni MT" panose="02070603080606020203" pitchFamily="18" charset="0"/>
                <a:ea typeface="Calibri" panose="020F0502020204030204" pitchFamily="34" charset="0"/>
                <a:cs typeface="Times New Roman" panose="02020603050405020304" pitchFamily="18" charset="0"/>
              </a:rPr>
              <a:t> implica il superamento dell’appartenenza a una nazionalità, epoca, paese, ceto sociale o altro (Mt 18,20) e il non riconoscimento di questo tratto fondativo comporta un travisamento del concetto stesso di Chiesa, alimentando eresie, divisioni e diatribe di razza, nazionalismi e </a:t>
            </a:r>
            <a:r>
              <a:rPr lang="it-IT" sz="2400" dirty="0" err="1">
                <a:effectLst/>
                <a:latin typeface="Bodoni MT" panose="02070603080606020203" pitchFamily="18" charset="0"/>
                <a:ea typeface="Calibri" panose="020F0502020204030204" pitchFamily="34" charset="0"/>
                <a:cs typeface="Times New Roman" panose="02020603050405020304" pitchFamily="18" charset="0"/>
              </a:rPr>
              <a:t>etno-filetismi</a:t>
            </a:r>
            <a:r>
              <a:rPr lang="it-IT" sz="2400" dirty="0">
                <a:effectLst/>
                <a:latin typeface="Bodoni MT" panose="02070603080606020203" pitchFamily="18" charset="0"/>
                <a:ea typeface="Calibri" panose="020F0502020204030204" pitchFamily="34" charset="0"/>
                <a:cs typeface="Times New Roman" panose="02020603050405020304" pitchFamily="18" charset="0"/>
              </a:rPr>
              <a:t>, come purtroppo oggi sta drammaticamente accadendo proprio all’interno dello stesso Patriarcato di Mosca. </a:t>
            </a:r>
            <a:endParaRPr lang="it-IT" sz="2400" dirty="0">
              <a:latin typeface="Bodoni MT" panose="02070603080606020203" pitchFamily="18" charset="0"/>
            </a:endParaRPr>
          </a:p>
        </p:txBody>
      </p:sp>
      <p:pic>
        <p:nvPicPr>
          <p:cNvPr id="1028" name="Picture 4" descr="TRIDENTE CONTRO FALCE E MARTELLO: GLI USI DELLA STORIA NELL'UCRAINA  POST-SOVIETICA - Limes">
            <a:extLst>
              <a:ext uri="{FF2B5EF4-FFF2-40B4-BE49-F238E27FC236}">
                <a16:creationId xmlns:a16="http://schemas.microsoft.com/office/drawing/2014/main" id="{337A31DD-1A1A-27DE-64B4-5E1E7FE0D0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43513"/>
            <a:ext cx="4509156" cy="6370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0273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99928924-356F-8054-1E21-A469D6601F7A}"/>
              </a:ext>
            </a:extLst>
          </p:cNvPr>
          <p:cNvSpPr txBox="1"/>
          <p:nvPr/>
        </p:nvSpPr>
        <p:spPr>
          <a:xfrm>
            <a:off x="0" y="0"/>
            <a:ext cx="3563888" cy="6370975"/>
          </a:xfrm>
          <a:prstGeom prst="rect">
            <a:avLst/>
          </a:prstGeom>
          <a:noFill/>
        </p:spPr>
        <p:txBody>
          <a:bodyPr wrap="square">
            <a:spAutoFit/>
          </a:bodyPr>
          <a:lstStyle/>
          <a:p>
            <a:r>
              <a:rPr lang="it-IT" sz="2400" dirty="0">
                <a:effectLst/>
                <a:latin typeface="Bodoni MT" panose="02070603080606020203" pitchFamily="18" charset="0"/>
                <a:ea typeface="Calibri" panose="020F0502020204030204" pitchFamily="34" charset="0"/>
                <a:cs typeface="Times New Roman" panose="02020603050405020304" pitchFamily="18" charset="0"/>
              </a:rPr>
              <a:t>Per Florenskij la Chiesa proprio in quanto soggetto reale e unità reale è un “</a:t>
            </a:r>
            <a:r>
              <a:rPr lang="it-IT" sz="2400" b="1" i="1" dirty="0">
                <a:effectLst/>
                <a:latin typeface="Bodoni MT" panose="02070603080606020203" pitchFamily="18" charset="0"/>
                <a:ea typeface="Calibri" panose="020F0502020204030204" pitchFamily="34" charset="0"/>
                <a:cs typeface="Times New Roman" panose="02020603050405020304" pitchFamily="18" charset="0"/>
              </a:rPr>
              <a:t>Essere vivente”</a:t>
            </a:r>
            <a:r>
              <a:rPr lang="it-IT" sz="2400" dirty="0">
                <a:effectLst/>
                <a:latin typeface="Bodoni MT" panose="02070603080606020203" pitchFamily="18" charset="0"/>
                <a:ea typeface="Calibri" panose="020F0502020204030204" pitchFamily="34" charset="0"/>
                <a:cs typeface="Times New Roman" panose="02020603050405020304" pitchFamily="18" charset="0"/>
              </a:rPr>
              <a:t> e non un concetto astratto, «come qualunque persona essa è un </a:t>
            </a:r>
            <a:r>
              <a:rPr lang="it-IT" sz="2400" i="1" dirty="0">
                <a:effectLst/>
                <a:latin typeface="Bodoni MT" panose="02070603080606020203" pitchFamily="18" charset="0"/>
                <a:ea typeface="Calibri" panose="020F0502020204030204" pitchFamily="34" charset="0"/>
                <a:cs typeface="Times New Roman" panose="02020603050405020304" pitchFamily="18" charset="0"/>
              </a:rPr>
              <a:t>unicum</a:t>
            </a:r>
            <a:r>
              <a:rPr lang="it-IT" sz="2400" dirty="0">
                <a:effectLst/>
                <a:latin typeface="Bodoni MT" panose="02070603080606020203" pitchFamily="18" charset="0"/>
                <a:ea typeface="Calibri" panose="020F0502020204030204" pitchFamily="34" charset="0"/>
                <a:cs typeface="Times New Roman" panose="02020603050405020304" pitchFamily="18" charset="0"/>
              </a:rPr>
              <a:t>, è unica nel suo genere; nel contempo, però, è una persona cattolica» ovvero universale. </a:t>
            </a:r>
          </a:p>
          <a:p>
            <a:r>
              <a:rPr lang="it-IT" sz="2400" dirty="0">
                <a:effectLst/>
                <a:latin typeface="Bodoni MT" panose="02070603080606020203" pitchFamily="18" charset="0"/>
                <a:ea typeface="Calibri" panose="020F0502020204030204" pitchFamily="34" charset="0"/>
                <a:cs typeface="Times New Roman" panose="02020603050405020304" pitchFamily="18" charset="0"/>
              </a:rPr>
              <a:t>La sua essenza non è frutto di un’elaborazione mentale bensì di una </a:t>
            </a:r>
            <a:r>
              <a:rPr lang="it-IT" sz="2400" b="1" dirty="0">
                <a:effectLst/>
                <a:latin typeface="Bodoni MT" panose="02070603080606020203" pitchFamily="18" charset="0"/>
                <a:ea typeface="Calibri" panose="020F0502020204030204" pitchFamily="34" charset="0"/>
                <a:cs typeface="Times New Roman" panose="02020603050405020304" pitchFamily="18" charset="0"/>
              </a:rPr>
              <a:t>comunione reale tra persone</a:t>
            </a:r>
            <a:r>
              <a:rPr lang="it-IT" sz="2400" dirty="0">
                <a:effectLst/>
                <a:latin typeface="Bodoni MT" panose="02070603080606020203" pitchFamily="18" charset="0"/>
                <a:ea typeface="Calibri" panose="020F0502020204030204" pitchFamily="34" charset="0"/>
                <a:cs typeface="Times New Roman" panose="02020603050405020304" pitchFamily="18" charset="0"/>
              </a:rPr>
              <a:t>.</a:t>
            </a:r>
            <a:endParaRPr lang="it-IT" sz="2400" dirty="0">
              <a:latin typeface="Bodoni MT" panose="02070603080606020203" pitchFamily="18" charset="0"/>
            </a:endParaRPr>
          </a:p>
        </p:txBody>
      </p:sp>
      <p:pic>
        <p:nvPicPr>
          <p:cNvPr id="2" name="irc_mi" descr="Immagine correlata">
            <a:hlinkClick r:id="rId2"/>
            <a:extLst>
              <a:ext uri="{FF2B5EF4-FFF2-40B4-BE49-F238E27FC236}">
                <a16:creationId xmlns:a16="http://schemas.microsoft.com/office/drawing/2014/main" id="{CE1CB1BB-F8B8-7F81-BC46-BAA94A0A1A3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851920" y="944724"/>
            <a:ext cx="5112568" cy="4968552"/>
          </a:xfrm>
          <a:prstGeom prst="rect">
            <a:avLst/>
          </a:prstGeom>
          <a:noFill/>
          <a:ln>
            <a:noFill/>
          </a:ln>
        </p:spPr>
      </p:pic>
    </p:spTree>
    <p:extLst>
      <p:ext uri="{BB962C8B-B14F-4D97-AF65-F5344CB8AC3E}">
        <p14:creationId xmlns:p14="http://schemas.microsoft.com/office/powerpoint/2010/main" val="1219649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860032" y="10304"/>
            <a:ext cx="4283968" cy="6659055"/>
          </a:xfrm>
        </p:spPr>
        <p:txBody>
          <a:bodyPr>
            <a:normAutofit fontScale="90000"/>
          </a:bodyPr>
          <a:lstStyle/>
          <a:p>
            <a:r>
              <a:rPr lang="it-IT" sz="2800" dirty="0"/>
              <a:t>«Con la Chiesa è iniziata la </a:t>
            </a:r>
            <a:r>
              <a:rPr lang="it-IT" sz="2800" i="1" dirty="0"/>
              <a:t>cristallizzazione</a:t>
            </a:r>
            <a:r>
              <a:rPr lang="it-IT" sz="2800" dirty="0"/>
              <a:t> dell'umanità attorno al principio Divino-umano. </a:t>
            </a:r>
            <a:br>
              <a:rPr lang="it-IT" sz="2800" dirty="0"/>
            </a:br>
            <a:r>
              <a:rPr lang="it-IT" sz="2800" b="1" dirty="0"/>
              <a:t>La Chiesa è organo tramite il quale nel mondo si è riversata l'energia dello Spirito, il cui contenuto è la Vita Eterna</a:t>
            </a:r>
            <a:r>
              <a:rPr lang="it-IT" sz="2800" dirty="0"/>
              <a:t>. </a:t>
            </a:r>
            <a:br>
              <a:rPr lang="it-IT" sz="2800" dirty="0"/>
            </a:br>
            <a:r>
              <a:rPr lang="it-IT" sz="2800" dirty="0"/>
              <a:t>La Vita Eterna: è questa la Pienezza di cui Cristo riempie il proprio Corpo che è la Chiesa. La totalità del creato che entrerà nella Gerusalemme Celeste: questo è il Regno di Dio»</a:t>
            </a:r>
            <a:br>
              <a:rPr lang="it-IT" sz="2800" dirty="0"/>
            </a:br>
            <a:r>
              <a:rPr lang="it-IT" sz="2000" dirty="0"/>
              <a:t>(P.A. </a:t>
            </a:r>
            <a:r>
              <a:rPr lang="it-IT" sz="2000" dirty="0" err="1"/>
              <a:t>Florenskij</a:t>
            </a:r>
            <a:r>
              <a:rPr lang="it-IT" sz="2000" dirty="0"/>
              <a:t>, </a:t>
            </a:r>
            <a:r>
              <a:rPr lang="it-IT" sz="2000" i="1" dirty="0"/>
              <a:t>Il concetto di Chiesa nella Sacra Scrittura</a:t>
            </a:r>
            <a:r>
              <a:rPr lang="it-IT" sz="2000" dirty="0"/>
              <a:t>)</a:t>
            </a:r>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68" y="10304"/>
            <a:ext cx="4648090" cy="6858000"/>
          </a:xfrm>
          <a:prstGeom prst="rect">
            <a:avLst/>
          </a:prstGeom>
        </p:spPr>
      </p:pic>
    </p:spTree>
    <p:extLst>
      <p:ext uri="{BB962C8B-B14F-4D97-AF65-F5344CB8AC3E}">
        <p14:creationId xmlns:p14="http://schemas.microsoft.com/office/powerpoint/2010/main" val="35567616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39BE1176-5033-F1AE-99F2-9AADB506B36C}"/>
              </a:ext>
            </a:extLst>
          </p:cNvPr>
          <p:cNvSpPr txBox="1"/>
          <p:nvPr/>
        </p:nvSpPr>
        <p:spPr>
          <a:xfrm>
            <a:off x="107504" y="188640"/>
            <a:ext cx="8928992" cy="5836278"/>
          </a:xfrm>
          <a:prstGeom prst="rect">
            <a:avLst/>
          </a:prstGeom>
          <a:noFill/>
        </p:spPr>
        <p:txBody>
          <a:bodyPr wrap="square">
            <a:spAutoFit/>
          </a:bodyPr>
          <a:lstStyle/>
          <a:p>
            <a:pPr algn="just">
              <a:lnSpc>
                <a:spcPct val="115000"/>
              </a:lnSpc>
              <a:spcAft>
                <a:spcPts val="1000"/>
              </a:spcAft>
            </a:pP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La stessa incorporazione dei fedeli alla Chiesa tramite la vita sacramentale e l’unità della vita mistica li rende «partecipi della stessa eredità, parte dello stesso corpo e partecipi della promessa» (</a:t>
            </a:r>
            <a:r>
              <a:rPr lang="it-IT" sz="2400" dirty="0" err="1">
                <a:effectLst/>
                <a:latin typeface="Times New Roman" panose="02020603050405020304" pitchFamily="18" charset="0"/>
                <a:ea typeface="Calibri" panose="020F0502020204030204" pitchFamily="34" charset="0"/>
                <a:cs typeface="Times New Roman" panose="02020603050405020304" pitchFamily="18" charset="0"/>
              </a:rPr>
              <a:t>Ef</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3,6). Tuttavia: «Anche in bocca all’apostolo Paolo </a:t>
            </a:r>
            <a:r>
              <a:rPr lang="it-IT" sz="2400" b="1" dirty="0">
                <a:effectLst/>
                <a:latin typeface="Times New Roman" panose="02020603050405020304" pitchFamily="18" charset="0"/>
                <a:ea typeface="Calibri" panose="020F0502020204030204" pitchFamily="34" charset="0"/>
                <a:cs typeface="Times New Roman" panose="02020603050405020304" pitchFamily="18" charset="0"/>
              </a:rPr>
              <a:t>la “Chiesa-Corpo” non è un predicato morale, ma un soggetto reale, l’unità della Chiesa non è solidarietà solo morale o corporativa, non è solo unità nominale di “principio e fondamento”, di “organizzazione” e “scopo”</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(sebbene non vi sia dubbio che tutto ciò in parte costituisca il compito posto alla coscienza del credente), </a:t>
            </a:r>
            <a:r>
              <a:rPr lang="it-IT" sz="2400" b="1" dirty="0">
                <a:effectLst/>
                <a:latin typeface="Times New Roman" panose="02020603050405020304" pitchFamily="18" charset="0"/>
                <a:ea typeface="Calibri" panose="020F0502020204030204" pitchFamily="34" charset="0"/>
                <a:cs typeface="Times New Roman" panose="02020603050405020304" pitchFamily="18" charset="0"/>
              </a:rPr>
              <a:t>bensì unità ontologica</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e, in quanto tale, non può essere creata per tramite di qualsivoglia sforzi umani» </a:t>
            </a:r>
          </a:p>
          <a:p>
            <a:pPr algn="just">
              <a:lnSpc>
                <a:spcPct val="115000"/>
              </a:lnSpc>
              <a:spcAft>
                <a:spcPts val="1000"/>
              </a:spcAft>
            </a:pP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(P. Florenskij, </a:t>
            </a:r>
            <a:r>
              <a:rPr lang="it-IT" sz="2400" i="1" dirty="0">
                <a:effectLst/>
                <a:latin typeface="Times New Roman" panose="02020603050405020304" pitchFamily="18" charset="0"/>
                <a:ea typeface="Calibri" panose="020F0502020204030204" pitchFamily="34" charset="0"/>
                <a:cs typeface="Times New Roman" panose="02020603050405020304" pitchFamily="18" charset="0"/>
              </a:rPr>
              <a:t>Il concetto di Chiesa nella Sacra Scrittura</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1000"/>
              </a:spcAft>
            </a:pPr>
            <a:endParaRPr lang="it-IT"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849756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457B1875-16CE-2479-0499-A20DDDEEC722}"/>
              </a:ext>
            </a:extLst>
          </p:cNvPr>
          <p:cNvSpPr txBox="1"/>
          <p:nvPr/>
        </p:nvSpPr>
        <p:spPr>
          <a:xfrm>
            <a:off x="107504" y="188640"/>
            <a:ext cx="6192688" cy="6740307"/>
          </a:xfrm>
          <a:prstGeom prst="rect">
            <a:avLst/>
          </a:prstGeom>
          <a:noFill/>
        </p:spPr>
        <p:txBody>
          <a:bodyPr wrap="square">
            <a:spAutoFit/>
          </a:bodyPr>
          <a:lstStyle/>
          <a:p>
            <a:pPr indent="450215" algn="just"/>
            <a:r>
              <a:rPr lang="it-IT" sz="2400" dirty="0">
                <a:effectLst/>
                <a:latin typeface="Times New Roman" panose="02020603050405020304" pitchFamily="18" charset="0"/>
                <a:ea typeface="Calibri" panose="020F0502020204030204" pitchFamily="34" charset="0"/>
              </a:rPr>
              <a:t>Il cammino sinodale verso un sostanziale cammino di riforma e di rinnovamento della Chiesa non è riducibile ad una ricerca di soluzioni sul piano organizzativo/strutturale, ma </a:t>
            </a:r>
            <a:r>
              <a:rPr lang="it-IT" sz="2400" b="1" dirty="0">
                <a:effectLst/>
                <a:latin typeface="Times New Roman" panose="02020603050405020304" pitchFamily="18" charset="0"/>
                <a:ea typeface="Calibri" panose="020F0502020204030204" pitchFamily="34" charset="0"/>
              </a:rPr>
              <a:t>esige la maturazione personale e comunitaria di una percezione ontologica e mistica della vita ecclesiale</a:t>
            </a:r>
            <a:r>
              <a:rPr lang="it-IT" sz="2400" dirty="0">
                <a:effectLst/>
                <a:latin typeface="Times New Roman" panose="02020603050405020304" pitchFamily="18" charset="0"/>
                <a:ea typeface="Calibri" panose="020F0502020204030204" pitchFamily="34" charset="0"/>
              </a:rPr>
              <a:t>. Ciò implica che la Chiesa possa essere quel </a:t>
            </a:r>
            <a:r>
              <a:rPr lang="it-IT" sz="2400" b="1" dirty="0">
                <a:effectLst/>
                <a:latin typeface="Times New Roman" panose="02020603050405020304" pitchFamily="18" charset="0"/>
                <a:ea typeface="Calibri" panose="020F0502020204030204" pitchFamily="34" charset="0"/>
              </a:rPr>
              <a:t>luogo in cui il «fare esperienza dei due mondi»,</a:t>
            </a:r>
            <a:r>
              <a:rPr lang="it-IT" sz="2400" dirty="0">
                <a:effectLst/>
                <a:latin typeface="Times New Roman" panose="02020603050405020304" pitchFamily="18" charset="0"/>
                <a:ea typeface="Calibri" panose="020F0502020204030204" pitchFamily="34" charset="0"/>
              </a:rPr>
              <a:t> visibile e invisibile, empirico e trascendente. </a:t>
            </a:r>
          </a:p>
          <a:p>
            <a:pPr indent="450215" algn="just"/>
            <a:r>
              <a:rPr lang="it-IT" sz="2400" dirty="0">
                <a:effectLst/>
                <a:latin typeface="Times New Roman" panose="02020603050405020304" pitchFamily="18" charset="0"/>
                <a:ea typeface="Calibri" panose="020F0502020204030204" pitchFamily="34" charset="0"/>
              </a:rPr>
              <a:t>La dimensione divino-umana della Chiesa, ossia il suo legame di carattere ontologico con il mistero dell’incarnazione di Dio nella persona di Gesù Cristo e con il mistero d’amore trinitario, si avvale delle immagini bibliche (Chiesa-Edificio, Chiesa-Corpo, Chiesa-Sposa) riconosciute basilari per la costruzione della sua essenza dogmatica-metafisica.</a:t>
            </a:r>
          </a:p>
        </p:txBody>
      </p:sp>
      <p:pic>
        <p:nvPicPr>
          <p:cNvPr id="2" name="Immagine 1" descr="D:\Copertine libri Florenskij ed. it\concetto di Chiesa.jpeg">
            <a:extLst>
              <a:ext uri="{FF2B5EF4-FFF2-40B4-BE49-F238E27FC236}">
                <a16:creationId xmlns:a16="http://schemas.microsoft.com/office/drawing/2014/main" id="{633CFA5B-7BA1-22F6-9F0E-BDA232EC0A0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516216" y="980728"/>
            <a:ext cx="2520280" cy="4248472"/>
          </a:xfrm>
          <a:prstGeom prst="rect">
            <a:avLst/>
          </a:prstGeom>
          <a:noFill/>
          <a:ln>
            <a:noFill/>
          </a:ln>
        </p:spPr>
      </p:pic>
    </p:spTree>
    <p:extLst>
      <p:ext uri="{BB962C8B-B14F-4D97-AF65-F5344CB8AC3E}">
        <p14:creationId xmlns:p14="http://schemas.microsoft.com/office/powerpoint/2010/main" val="24486135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BBADEA6-04FB-C2AA-462D-288A8EE706FD}"/>
              </a:ext>
            </a:extLst>
          </p:cNvPr>
          <p:cNvSpPr txBox="1"/>
          <p:nvPr/>
        </p:nvSpPr>
        <p:spPr>
          <a:xfrm>
            <a:off x="0" y="0"/>
            <a:ext cx="4572000" cy="6429261"/>
          </a:xfrm>
          <a:prstGeom prst="rect">
            <a:avLst/>
          </a:prstGeom>
          <a:noFill/>
        </p:spPr>
        <p:txBody>
          <a:bodyPr wrap="square">
            <a:spAutoFit/>
          </a:bodyPr>
          <a:lstStyle/>
          <a:p>
            <a:pPr algn="just">
              <a:lnSpc>
                <a:spcPct val="115000"/>
              </a:lnSpc>
              <a:spcAft>
                <a:spcPts val="1000"/>
              </a:spcAft>
            </a:pP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Solo nella fedeltà al mistero trinitario di Dio, incamminata sulla via dell’amore, la Chiesa può crescere nella sua divino-umanità, e divenire sempre di più ciò che essa già è: il Corpo di Cristo quale «</a:t>
            </a:r>
            <a:r>
              <a:rPr lang="it-IT" sz="2400" b="1" dirty="0">
                <a:effectLst/>
                <a:latin typeface="Times New Roman" panose="02020603050405020304" pitchFamily="18" charset="0"/>
                <a:ea typeface="Calibri" panose="020F0502020204030204" pitchFamily="34" charset="0"/>
                <a:cs typeface="Times New Roman" panose="02020603050405020304" pitchFamily="18" charset="0"/>
              </a:rPr>
              <a:t>manifestazione oggettiva delle Ipostasi dell’amore Divino</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Nella dinamica della </a:t>
            </a:r>
            <a:r>
              <a:rPr lang="it-IT" sz="2400" i="1" dirty="0" err="1">
                <a:effectLst/>
                <a:latin typeface="Times New Roman" panose="02020603050405020304" pitchFamily="18" charset="0"/>
                <a:ea typeface="Calibri" panose="020F0502020204030204" pitchFamily="34" charset="0"/>
                <a:cs typeface="Times New Roman" panose="02020603050405020304" pitchFamily="18" charset="0"/>
              </a:rPr>
              <a:t>sobornost</a:t>
            </a:r>
            <a:r>
              <a:rPr lang="it-IT" sz="2400" i="1" dirty="0">
                <a:effectLst/>
                <a:latin typeface="Times New Roman" panose="02020603050405020304" pitchFamily="18" charset="0"/>
                <a:ea typeface="Calibri" panose="020F0502020204030204" pitchFamily="34" charset="0"/>
                <a:cs typeface="Times New Roman" panose="02020603050405020304" pitchFamily="18" charset="0"/>
              </a:rPr>
              <a:t>’</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la Chiesa ha il compito di custodire e annunciare la verità su Dio nella comunione e nell’</a:t>
            </a:r>
            <a:r>
              <a:rPr lang="it-IT" sz="2400" i="1" dirty="0" err="1">
                <a:effectLst/>
                <a:latin typeface="Times New Roman" panose="02020603050405020304" pitchFamily="18" charset="0"/>
                <a:ea typeface="Calibri" panose="020F0502020204030204" pitchFamily="34" charset="0"/>
                <a:cs typeface="Times New Roman" panose="02020603050405020304" pitchFamily="18" charset="0"/>
              </a:rPr>
              <a:t>homoousia</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quale legge interiore della sua stessa crescita: il comandamento dell’amore reciproco.  </a:t>
            </a:r>
          </a:p>
        </p:txBody>
      </p:sp>
      <p:pic>
        <p:nvPicPr>
          <p:cNvPr id="2" name="Immagine 1">
            <a:extLst>
              <a:ext uri="{FF2B5EF4-FFF2-40B4-BE49-F238E27FC236}">
                <a16:creationId xmlns:a16="http://schemas.microsoft.com/office/drawing/2014/main" id="{27F156B7-8A1C-E852-6164-D8624AFC62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056" y="693137"/>
            <a:ext cx="3869845" cy="5471726"/>
          </a:xfrm>
          <a:prstGeom prst="rect">
            <a:avLst/>
          </a:prstGeom>
        </p:spPr>
      </p:pic>
    </p:spTree>
    <p:extLst>
      <p:ext uri="{BB962C8B-B14F-4D97-AF65-F5344CB8AC3E}">
        <p14:creationId xmlns:p14="http://schemas.microsoft.com/office/powerpoint/2010/main" val="40203479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a:extLst>
              <a:ext uri="{FF2B5EF4-FFF2-40B4-BE49-F238E27FC236}">
                <a16:creationId xmlns:a16="http://schemas.microsoft.com/office/drawing/2014/main" id="{31A6FDDA-3B0D-F44E-13A0-F76C7386A7ED}"/>
              </a:ext>
            </a:extLst>
          </p:cNvPr>
          <p:cNvSpPr txBox="1"/>
          <p:nvPr/>
        </p:nvSpPr>
        <p:spPr>
          <a:xfrm>
            <a:off x="179512" y="0"/>
            <a:ext cx="8856984" cy="3785652"/>
          </a:xfrm>
          <a:prstGeom prst="rect">
            <a:avLst/>
          </a:prstGeom>
          <a:noFill/>
        </p:spPr>
        <p:txBody>
          <a:bodyPr wrap="square">
            <a:spAutoFit/>
          </a:bodyPr>
          <a:lstStyle/>
          <a:p>
            <a:r>
              <a:rPr lang="it-IT" sz="2400" dirty="0">
                <a:effectLst/>
                <a:latin typeface="Bodoni MT" panose="02070603080606020203" pitchFamily="18" charset="0"/>
                <a:ea typeface="Calibri" panose="020F0502020204030204" pitchFamily="34" charset="0"/>
                <a:cs typeface="Times New Roman" panose="02020603050405020304" pitchFamily="18" charset="0"/>
              </a:rPr>
              <a:t>Un cammino autenticamente sinodale di orientamento della coscienza verso Cristo</a:t>
            </a:r>
          </a:p>
          <a:p>
            <a:r>
              <a:rPr lang="it-IT" sz="2400" dirty="0">
                <a:effectLst/>
                <a:latin typeface="Bodoni MT" panose="02070603080606020203" pitchFamily="18" charset="0"/>
                <a:ea typeface="Calibri" panose="020F0502020204030204" pitchFamily="34" charset="0"/>
                <a:cs typeface="Times New Roman" panose="02020603050405020304" pitchFamily="18" charset="0"/>
              </a:rPr>
              <a:t>alla quale la Chiesa è costantemente chiamata riscoprendo la differenza qualitativa della </a:t>
            </a:r>
            <a:r>
              <a:rPr lang="it-IT" sz="2400" dirty="0" err="1">
                <a:effectLst/>
                <a:latin typeface="Bodoni MT" panose="02070603080606020203" pitchFamily="18" charset="0"/>
                <a:ea typeface="Calibri" panose="020F0502020204030204" pitchFamily="34" charset="0"/>
                <a:cs typeface="Times New Roman" panose="02020603050405020304" pitchFamily="18" charset="0"/>
              </a:rPr>
              <a:t>sinfonicità</a:t>
            </a:r>
            <a:r>
              <a:rPr lang="it-IT" sz="2400" dirty="0">
                <a:effectLst/>
                <a:latin typeface="Bodoni MT" panose="02070603080606020203" pitchFamily="18" charset="0"/>
                <a:ea typeface="Calibri" panose="020F0502020204030204" pitchFamily="34" charset="0"/>
                <a:cs typeface="Times New Roman" panose="02020603050405020304" pitchFamily="18" charset="0"/>
              </a:rPr>
              <a:t>, oltre l’uniformità: </a:t>
            </a:r>
          </a:p>
          <a:p>
            <a:r>
              <a:rPr lang="it-IT" sz="2400" dirty="0">
                <a:effectLst/>
                <a:latin typeface="Bodoni MT" panose="02070603080606020203" pitchFamily="18" charset="0"/>
                <a:ea typeface="Calibri" panose="020F0502020204030204" pitchFamily="34" charset="0"/>
                <a:cs typeface="Times New Roman" panose="02020603050405020304" pitchFamily="18" charset="0"/>
              </a:rPr>
              <a:t>«La vita ecumenica (</a:t>
            </a:r>
            <a:r>
              <a:rPr lang="it-IT" sz="2400" i="1" dirty="0" err="1">
                <a:effectLst/>
                <a:latin typeface="Bodoni MT" panose="02070603080606020203" pitchFamily="18" charset="0"/>
                <a:ea typeface="Calibri" panose="020F0502020204030204" pitchFamily="34" charset="0"/>
                <a:cs typeface="Times New Roman" panose="02020603050405020304" pitchFamily="18" charset="0"/>
              </a:rPr>
              <a:t>sobornaja</a:t>
            </a:r>
            <a:r>
              <a:rPr lang="it-IT" sz="2400" dirty="0">
                <a:effectLst/>
                <a:latin typeface="Bodoni MT" panose="02070603080606020203" pitchFamily="18" charset="0"/>
                <a:ea typeface="Calibri" panose="020F0502020204030204" pitchFamily="34" charset="0"/>
                <a:cs typeface="Times New Roman" panose="02020603050405020304" pitchFamily="18" charset="0"/>
              </a:rPr>
              <a:t>) della Chiesa universale non è pari alla somma della vita delle singole persone, ma nemmeno delle singole chiese: </a:t>
            </a:r>
            <a:r>
              <a:rPr lang="it-IT" sz="2400" b="1" dirty="0">
                <a:effectLst/>
                <a:latin typeface="Bodoni MT" panose="02070603080606020203" pitchFamily="18" charset="0"/>
                <a:ea typeface="Calibri" panose="020F0502020204030204" pitchFamily="34" charset="0"/>
                <a:cs typeface="Times New Roman" panose="02020603050405020304" pitchFamily="18" charset="0"/>
              </a:rPr>
              <a:t>l’intero è più della somma delle parti</a:t>
            </a:r>
            <a:r>
              <a:rPr lang="it-IT" sz="2400" dirty="0">
                <a:effectLst/>
                <a:latin typeface="Bodoni MT" panose="02070603080606020203" pitchFamily="18" charset="0"/>
                <a:ea typeface="Calibri" panose="020F0502020204030204" pitchFamily="34" charset="0"/>
                <a:cs typeface="Times New Roman" panose="02020603050405020304" pitchFamily="18" charset="0"/>
              </a:rPr>
              <a:t>. (…) Le diversità di struttura e funzionamento dei diversi organi del Corpo di Cristo gli rendono possibili manifestazioni vitali impensabili in presenza di una totale uniformità»</a:t>
            </a:r>
            <a:endParaRPr lang="it-IT" sz="2400" dirty="0">
              <a:latin typeface="Bodoni MT" panose="02070603080606020203" pitchFamily="18" charset="0"/>
            </a:endParaRPr>
          </a:p>
        </p:txBody>
      </p:sp>
      <p:pic>
        <p:nvPicPr>
          <p:cNvPr id="12290" name="Picture 2" descr="Geometrie esistenziali. Pavel Florenskij: la sottile linea russa - la  Repubblica">
            <a:extLst>
              <a:ext uri="{FF2B5EF4-FFF2-40B4-BE49-F238E27FC236}">
                <a16:creationId xmlns:a16="http://schemas.microsoft.com/office/drawing/2014/main" id="{51AFDCCC-DB0E-D798-6FF0-C31FC3CDB2A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3066" y="4005064"/>
            <a:ext cx="5347206" cy="2618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63205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6AF8BE3-5ED7-41FB-114C-5F7015045A6D}"/>
              </a:ext>
            </a:extLst>
          </p:cNvPr>
          <p:cNvSpPr txBox="1"/>
          <p:nvPr/>
        </p:nvSpPr>
        <p:spPr>
          <a:xfrm>
            <a:off x="0" y="188640"/>
            <a:ext cx="3779912" cy="6555641"/>
          </a:xfrm>
          <a:prstGeom prst="rect">
            <a:avLst/>
          </a:prstGeom>
          <a:noFill/>
        </p:spPr>
        <p:txBody>
          <a:bodyPr wrap="square">
            <a:spAutoFit/>
          </a:bodyPr>
          <a:lstStyle/>
          <a:p>
            <a:r>
              <a:rPr lang="it-IT" sz="2800" dirty="0">
                <a:effectLst/>
                <a:latin typeface="Bodoni MT" panose="02070603080606020203" pitchFamily="18" charset="0"/>
                <a:ea typeface="Calibri" panose="020F0502020204030204" pitchFamily="34" charset="0"/>
                <a:cs typeface="Times New Roman" panose="02020603050405020304" pitchFamily="18" charset="0"/>
              </a:rPr>
              <a:t>Con S. Bulgakov la </a:t>
            </a:r>
            <a:r>
              <a:rPr lang="it-IT" sz="2800" i="1" dirty="0" err="1">
                <a:effectLst/>
                <a:latin typeface="Bodoni MT" panose="02070603080606020203" pitchFamily="18" charset="0"/>
                <a:ea typeface="Calibri" panose="020F0502020204030204" pitchFamily="34" charset="0"/>
                <a:cs typeface="Times New Roman" panose="02020603050405020304" pitchFamily="18" charset="0"/>
              </a:rPr>
              <a:t>sobornost</a:t>
            </a:r>
            <a:r>
              <a:rPr lang="it-IT" sz="2800" i="1" dirty="0">
                <a:effectLst/>
                <a:latin typeface="Bodoni MT" panose="02070603080606020203" pitchFamily="18" charset="0"/>
                <a:ea typeface="Calibri" panose="020F0502020204030204" pitchFamily="34" charset="0"/>
                <a:cs typeface="Times New Roman" panose="02020603050405020304" pitchFamily="18" charset="0"/>
              </a:rPr>
              <a:t>’</a:t>
            </a:r>
            <a:r>
              <a:rPr lang="it-IT" sz="2800" dirty="0">
                <a:effectLst/>
                <a:latin typeface="Bodoni MT" panose="02070603080606020203" pitchFamily="18" charset="0"/>
                <a:ea typeface="Calibri" panose="020F0502020204030204" pitchFamily="34" charset="0"/>
                <a:cs typeface="Times New Roman" panose="02020603050405020304" pitchFamily="18" charset="0"/>
              </a:rPr>
              <a:t> diventa patrimonio teologico del XX secolo, essa è conciliazione nella verità e nell’amore, pienezza di comunione ecclesiale, cuore ecclesiale della stessa umanità. In essa le relazioni psicologiche o inter-umane trovano il loro fondamento ontologico e il loro senso ultimo. </a:t>
            </a:r>
            <a:endParaRPr lang="it-IT" sz="2800" dirty="0">
              <a:latin typeface="Bodoni MT" panose="02070603080606020203" pitchFamily="18" charset="0"/>
            </a:endParaRPr>
          </a:p>
        </p:txBody>
      </p:sp>
      <p:pic>
        <p:nvPicPr>
          <p:cNvPr id="2" name="irc_mi" descr="Immagine correlata">
            <a:hlinkClick r:id="rId2"/>
            <a:extLst>
              <a:ext uri="{FF2B5EF4-FFF2-40B4-BE49-F238E27FC236}">
                <a16:creationId xmlns:a16="http://schemas.microsoft.com/office/drawing/2014/main" id="{27A2BB8D-11D6-9EB6-9B94-B358A7AF275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283968" y="334112"/>
            <a:ext cx="4608512" cy="6264696"/>
          </a:xfrm>
          <a:prstGeom prst="rect">
            <a:avLst/>
          </a:prstGeom>
          <a:noFill/>
          <a:ln>
            <a:noFill/>
          </a:ln>
        </p:spPr>
      </p:pic>
    </p:spTree>
    <p:extLst>
      <p:ext uri="{BB962C8B-B14F-4D97-AF65-F5344CB8AC3E}">
        <p14:creationId xmlns:p14="http://schemas.microsoft.com/office/powerpoint/2010/main" val="15518639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36E2933C-4E70-E868-B241-24CB238A9618}"/>
              </a:ext>
            </a:extLst>
          </p:cNvPr>
          <p:cNvSpPr txBox="1"/>
          <p:nvPr/>
        </p:nvSpPr>
        <p:spPr>
          <a:xfrm>
            <a:off x="0" y="0"/>
            <a:ext cx="5148064" cy="6685741"/>
          </a:xfrm>
          <a:prstGeom prst="rect">
            <a:avLst/>
          </a:prstGeom>
          <a:noFill/>
        </p:spPr>
        <p:txBody>
          <a:bodyPr wrap="square">
            <a:spAutoFit/>
          </a:bodyPr>
          <a:lstStyle/>
          <a:p>
            <a:pPr algn="just">
              <a:lnSpc>
                <a:spcPct val="115000"/>
              </a:lnSpc>
              <a:spcAft>
                <a:spcPts val="1000"/>
              </a:spcAft>
            </a:pP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La sinodalità come </a:t>
            </a:r>
            <a:r>
              <a:rPr lang="it-IT" sz="2400" i="1" dirty="0" err="1">
                <a:effectLst/>
                <a:latin typeface="Times New Roman" panose="02020603050405020304" pitchFamily="18" charset="0"/>
                <a:ea typeface="Calibri" panose="020F0502020204030204" pitchFamily="34" charset="0"/>
                <a:cs typeface="Times New Roman" panose="02020603050405020304" pitchFamily="18" charset="0"/>
              </a:rPr>
              <a:t>sobornost</a:t>
            </a:r>
            <a:r>
              <a:rPr lang="it-IT"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(o </a:t>
            </a:r>
            <a:r>
              <a:rPr lang="it-IT" sz="2400" dirty="0" err="1">
                <a:effectLst/>
                <a:latin typeface="Times New Roman" panose="02020603050405020304" pitchFamily="18" charset="0"/>
                <a:ea typeface="Calibri" panose="020F0502020204030204" pitchFamily="34" charset="0"/>
                <a:cs typeface="Times New Roman" panose="02020603050405020304" pitchFamily="18" charset="0"/>
              </a:rPr>
              <a:t>conciliarità</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è una simbolica d’amore che si esprime soprattutto come unanimità e </a:t>
            </a:r>
            <a:r>
              <a:rPr lang="it-IT" sz="2400" dirty="0" err="1">
                <a:effectLst/>
                <a:latin typeface="Times New Roman" panose="02020603050405020304" pitchFamily="18" charset="0"/>
                <a:ea typeface="Calibri" panose="020F0502020204030204" pitchFamily="34" charset="0"/>
                <a:cs typeface="Times New Roman" panose="02020603050405020304" pitchFamily="18" charset="0"/>
              </a:rPr>
              <a:t>sinfonicità</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 </a:t>
            </a:r>
          </a:p>
          <a:p>
            <a:pPr algn="just">
              <a:lnSpc>
                <a:spcPct val="115000"/>
              </a:lnSpc>
              <a:spcAft>
                <a:spcPts val="1000"/>
              </a:spcAft>
            </a:pP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«Questo amore mirabile e misterioso chiaramente non presuppone né uno psicologismo né un’emozione, bensì presuppone </a:t>
            </a:r>
            <a:r>
              <a:rPr lang="it-IT" sz="2400" b="1" dirty="0">
                <a:effectLst/>
                <a:latin typeface="Times New Roman" panose="02020603050405020304" pitchFamily="18" charset="0"/>
                <a:ea typeface="Calibri" panose="020F0502020204030204" pitchFamily="34" charset="0"/>
                <a:cs typeface="Times New Roman" panose="02020603050405020304" pitchFamily="18" charset="0"/>
              </a:rPr>
              <a:t>un’ontologia</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di esso, la realtà di </a:t>
            </a:r>
            <a:r>
              <a:rPr lang="it-IT" sz="2400" b="1" dirty="0">
                <a:effectLst/>
                <a:latin typeface="Times New Roman" panose="02020603050405020304" pitchFamily="18" charset="0"/>
                <a:ea typeface="Calibri" panose="020F0502020204030204" pitchFamily="34" charset="0"/>
                <a:cs typeface="Times New Roman" panose="02020603050405020304" pitchFamily="18" charset="0"/>
              </a:rPr>
              <a:t>una correlazione esistente tra realtà spirituali</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Questa relazione testimonia che la Chiesa esiste, ad essa è inerente l’essere, quale </a:t>
            </a:r>
            <a:r>
              <a:rPr lang="it-IT" sz="2400" i="1" dirty="0" err="1">
                <a:effectLst/>
                <a:latin typeface="Times New Roman" panose="02020603050405020304" pitchFamily="18" charset="0"/>
                <a:ea typeface="Calibri" panose="020F0502020204030204" pitchFamily="34" charset="0"/>
                <a:cs typeface="Times New Roman" panose="02020603050405020304" pitchFamily="18" charset="0"/>
              </a:rPr>
              <a:t>ens</a:t>
            </a:r>
            <a:r>
              <a:rPr lang="it-IT"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it-IT" sz="2400" i="1" dirty="0" err="1">
                <a:effectLst/>
                <a:latin typeface="Times New Roman" panose="02020603050405020304" pitchFamily="18" charset="0"/>
                <a:ea typeface="Calibri" panose="020F0502020204030204" pitchFamily="34" charset="0"/>
                <a:cs typeface="Times New Roman" panose="02020603050405020304" pitchFamily="18" charset="0"/>
              </a:rPr>
              <a:t>realissimum</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it-IT" sz="2400" b="1" dirty="0">
                <a:effectLst/>
                <a:latin typeface="Times New Roman" panose="02020603050405020304" pitchFamily="18" charset="0"/>
                <a:ea typeface="Calibri" panose="020F0502020204030204" pitchFamily="34" charset="0"/>
                <a:cs typeface="Times New Roman" panose="02020603050405020304" pitchFamily="18" charset="0"/>
              </a:rPr>
              <a:t>essa è oggetto dell’amore divino</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a:t>
            </a:r>
            <a:r>
              <a:rPr lang="it-IT" sz="2400" dirty="0">
                <a:effectLst/>
                <a:latin typeface="Times New Roman" panose="02020603050405020304" pitchFamily="18" charset="0"/>
                <a:cs typeface="Times New Roman" panose="02020603050405020304" pitchFamily="18" charset="0"/>
              </a:rPr>
              <a:t> </a:t>
            </a:r>
          </a:p>
          <a:p>
            <a:pPr algn="just">
              <a:lnSpc>
                <a:spcPct val="115000"/>
              </a:lnSpc>
              <a:spcAft>
                <a:spcPts val="1000"/>
              </a:spcAft>
            </a:pPr>
            <a:r>
              <a:rPr lang="it-IT" sz="2400" cap="small" dirty="0">
                <a:effectLst/>
                <a:latin typeface="Times New Roman" panose="02020603050405020304" pitchFamily="18" charset="0"/>
                <a:ea typeface="Calibri" panose="020F0502020204030204" pitchFamily="34" charset="0"/>
                <a:cs typeface="Times New Roman" panose="02020603050405020304" pitchFamily="18" charset="0"/>
              </a:rPr>
              <a:t>S.N. Bulgakov</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it-IT" sz="2400" i="1" dirty="0">
                <a:effectLst/>
                <a:latin typeface="Times New Roman" panose="02020603050405020304" pitchFamily="18" charset="0"/>
                <a:ea typeface="Calibri" panose="020F0502020204030204" pitchFamily="34" charset="0"/>
                <a:cs typeface="Times New Roman" panose="02020603050405020304" pitchFamily="18" charset="0"/>
              </a:rPr>
              <a:t>La Sposa dell’Agnello</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cit., p. 393.</a:t>
            </a:r>
          </a:p>
        </p:txBody>
      </p:sp>
      <p:pic>
        <p:nvPicPr>
          <p:cNvPr id="2050" name="Picture 2" descr="La Sposa dell'Agnello">
            <a:extLst>
              <a:ext uri="{FF2B5EF4-FFF2-40B4-BE49-F238E27FC236}">
                <a16:creationId xmlns:a16="http://schemas.microsoft.com/office/drawing/2014/main" id="{242409EE-A169-EDD5-9A87-4D7FC03889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1047750"/>
            <a:ext cx="30861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1209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EBB349D-BAE0-8D08-AD9F-02EE5695F821}"/>
              </a:ext>
            </a:extLst>
          </p:cNvPr>
          <p:cNvSpPr txBox="1"/>
          <p:nvPr/>
        </p:nvSpPr>
        <p:spPr>
          <a:xfrm>
            <a:off x="179512" y="0"/>
            <a:ext cx="3384376" cy="6494342"/>
          </a:xfrm>
          <a:prstGeom prst="rect">
            <a:avLst/>
          </a:prstGeom>
          <a:noFill/>
        </p:spPr>
        <p:txBody>
          <a:bodyPr wrap="square">
            <a:spAutoFit/>
          </a:bodyPr>
          <a:lstStyle/>
          <a:p>
            <a:pPr algn="just">
              <a:lnSpc>
                <a:spcPct val="115000"/>
              </a:lnSpc>
              <a:spcAft>
                <a:spcPts val="1000"/>
              </a:spcAft>
            </a:pPr>
            <a:r>
              <a:rPr lang="it-IT" sz="2800" dirty="0">
                <a:effectLst/>
                <a:latin typeface="Times New Roman" panose="02020603050405020304" pitchFamily="18" charset="0"/>
                <a:ea typeface="Calibri" panose="020F0502020204030204" pitchFamily="34" charset="0"/>
                <a:cs typeface="Times New Roman" panose="02020603050405020304" pitchFamily="18" charset="0"/>
              </a:rPr>
              <a:t>Sempre in virtù di questa sua dimensione ontologica e mistica la Chiesa in senso sinodale non ha confini se non quelli infiniti della rivelazione della vita di Dio nella creazione e nell’umanità, «</a:t>
            </a:r>
            <a:r>
              <a:rPr lang="it-IT" sz="2800" b="1" dirty="0">
                <a:effectLst/>
                <a:latin typeface="Times New Roman" panose="02020603050405020304" pitchFamily="18" charset="0"/>
                <a:ea typeface="Calibri" panose="020F0502020204030204" pitchFamily="34" charset="0"/>
                <a:cs typeface="Times New Roman" panose="02020603050405020304" pitchFamily="18" charset="0"/>
              </a:rPr>
              <a:t>della forza dell’incarnazione e della pentecoste</a:t>
            </a:r>
            <a:r>
              <a:rPr lang="it-IT" sz="2800" dirty="0">
                <a:effectLst/>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11266" name="Picture 2" descr="DOMENICA DELLA PENTECOSTE - METROPOLIA ORTODOSSA DI AQUILEIA">
            <a:extLst>
              <a:ext uri="{FF2B5EF4-FFF2-40B4-BE49-F238E27FC236}">
                <a16:creationId xmlns:a16="http://schemas.microsoft.com/office/drawing/2014/main" id="{E5F86780-54FE-D6C2-3C1F-F898E5B7D9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1196752"/>
            <a:ext cx="4752528" cy="4392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032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2" descr="chiese ortodosse 1 002">
            <a:extLst>
              <a:ext uri="{FF2B5EF4-FFF2-40B4-BE49-F238E27FC236}">
                <a16:creationId xmlns:a16="http://schemas.microsoft.com/office/drawing/2014/main" id="{46D9E60C-82AF-4402-A6C2-D63D0DD83F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6632"/>
            <a:ext cx="8712968" cy="6624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3254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1794719-C92E-D743-BD42-72D0CC3428C3}"/>
              </a:ext>
            </a:extLst>
          </p:cNvPr>
          <p:cNvSpPr txBox="1"/>
          <p:nvPr/>
        </p:nvSpPr>
        <p:spPr>
          <a:xfrm>
            <a:off x="107504" y="0"/>
            <a:ext cx="4680520" cy="6817059"/>
          </a:xfrm>
          <a:prstGeom prst="rect">
            <a:avLst/>
          </a:prstGeom>
          <a:noFill/>
        </p:spPr>
        <p:txBody>
          <a:bodyPr wrap="square">
            <a:spAutoFit/>
          </a:bodyPr>
          <a:lstStyle/>
          <a:p>
            <a:pPr indent="450215" algn="just"/>
            <a:r>
              <a:rPr lang="it-IT" sz="2400" dirty="0">
                <a:effectLst/>
                <a:latin typeface="Times New Roman" panose="02020603050405020304" pitchFamily="18" charset="0"/>
                <a:ea typeface="Calibri" panose="020F0502020204030204" pitchFamily="34" charset="0"/>
                <a:cs typeface="Times New Roman" panose="02020603050405020304" pitchFamily="18" charset="0"/>
              </a:rPr>
              <a:t>Anche per questo la Chiesa come Corpo di Cristo non può essere circoscritta entro i confini canonici confessionali dell’ortodossia, poiché </a:t>
            </a:r>
            <a:r>
              <a:rPr lang="it-IT" sz="2400" b="1" dirty="0">
                <a:effectLst/>
                <a:latin typeface="Times New Roman" panose="02020603050405020304" pitchFamily="18" charset="0"/>
                <a:ea typeface="Calibri" panose="020F0502020204030204" pitchFamily="34" charset="0"/>
                <a:cs typeface="Times New Roman" panose="02020603050405020304" pitchFamily="18" charset="0"/>
              </a:rPr>
              <a:t>essa esiste «al di là e al di sopra degli steccati ecclesiastici</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“Dove sono due o tre riuniti nel mio nome, io sono in mezzo a loro” (Mt 18,20) (…) Il duro e rigido, inflessibile istituzionalismo, che vede la [propria] Chiesa come unica salvezza, si scontra con il ministero dello Spirito, che “soffia dove vuole, e ne senti la voce, ma non sai di dove viene e dove va” (</a:t>
            </a:r>
            <a:r>
              <a:rPr lang="it-IT" sz="2400" dirty="0" err="1">
                <a:effectLst/>
                <a:latin typeface="Times New Roman" panose="02020603050405020304" pitchFamily="18" charset="0"/>
                <a:ea typeface="Calibri" panose="020F0502020204030204" pitchFamily="34" charset="0"/>
                <a:cs typeface="Times New Roman" panose="02020603050405020304" pitchFamily="18" charset="0"/>
              </a:rPr>
              <a:t>Gv</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3,8)». </a:t>
            </a:r>
          </a:p>
          <a:p>
            <a:pPr algn="just">
              <a:lnSpc>
                <a:spcPct val="115000"/>
              </a:lnSpc>
              <a:spcAft>
                <a:spcPts val="1000"/>
              </a:spcAft>
            </a:pPr>
            <a:r>
              <a:rPr lang="it-IT" sz="2400" cap="small" dirty="0">
                <a:effectLst/>
                <a:latin typeface="Times New Roman" panose="02020603050405020304" pitchFamily="18" charset="0"/>
                <a:ea typeface="Calibri" panose="020F0502020204030204" pitchFamily="34" charset="0"/>
                <a:cs typeface="Times New Roman" panose="02020603050405020304" pitchFamily="18" charset="0"/>
              </a:rPr>
              <a:t>S.N. Bulgakov</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it-IT" sz="2400" i="1" dirty="0">
                <a:effectLst/>
                <a:latin typeface="Times New Roman" panose="02020603050405020304" pitchFamily="18" charset="0"/>
                <a:ea typeface="Calibri" panose="020F0502020204030204" pitchFamily="34" charset="0"/>
                <a:cs typeface="Times New Roman" panose="02020603050405020304" pitchFamily="18" charset="0"/>
              </a:rPr>
              <a:t>Al pozzo di Giacobbe</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cit., p. 286. </a:t>
            </a:r>
          </a:p>
        </p:txBody>
      </p:sp>
      <p:pic>
        <p:nvPicPr>
          <p:cNvPr id="3076" name="Picture 4" descr="Mura Di Chersoneso - Bulgakov Sergej N. | Libro La Casa Di Matriona 05/1998  - HOEPLI.it">
            <a:extLst>
              <a:ext uri="{FF2B5EF4-FFF2-40B4-BE49-F238E27FC236}">
                <a16:creationId xmlns:a16="http://schemas.microsoft.com/office/drawing/2014/main" id="{1DB0E9B7-33BE-0DAA-2CF2-79B03FD51A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9043" y="1052736"/>
            <a:ext cx="4032448" cy="5298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844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7B6BC8A1-8ADA-9056-083C-C649F2B6AAD3}"/>
              </a:ext>
            </a:extLst>
          </p:cNvPr>
          <p:cNvSpPr txBox="1"/>
          <p:nvPr/>
        </p:nvSpPr>
        <p:spPr>
          <a:xfrm>
            <a:off x="0" y="116632"/>
            <a:ext cx="3779912" cy="6557501"/>
          </a:xfrm>
          <a:prstGeom prst="rect">
            <a:avLst/>
          </a:prstGeom>
          <a:noFill/>
        </p:spPr>
        <p:txBody>
          <a:bodyPr wrap="square">
            <a:spAutoFit/>
          </a:bodyPr>
          <a:lstStyle/>
          <a:p>
            <a:pPr algn="just">
              <a:lnSpc>
                <a:spcPct val="115000"/>
              </a:lnSpc>
              <a:spcAft>
                <a:spcPts val="1000"/>
              </a:spcAft>
            </a:pP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Ma questa “pluralità vivente” esprime la sua identità in ogni aspetto: «La Chiesa è un organismo, un corpo, è una </a:t>
            </a:r>
            <a:r>
              <a:rPr lang="it-IT" sz="2400" b="1" dirty="0">
                <a:effectLst/>
                <a:latin typeface="Times New Roman" panose="02020603050405020304" pitchFamily="18" charset="0"/>
                <a:ea typeface="Calibri" panose="020F0502020204030204" pitchFamily="34" charset="0"/>
                <a:cs typeface="Times New Roman" panose="02020603050405020304" pitchFamily="18" charset="0"/>
              </a:rPr>
              <a:t>pluralità vivente</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In esso si congiungono molte membra e sono distribuiti carismi diversi in presenza di una pluralità vivente, e </a:t>
            </a:r>
            <a:r>
              <a:rPr lang="it-IT" sz="2400" b="1" dirty="0">
                <a:effectLst/>
                <a:latin typeface="Times New Roman" panose="02020603050405020304" pitchFamily="18" charset="0"/>
                <a:ea typeface="Calibri" panose="020F0502020204030204" pitchFamily="34" charset="0"/>
                <a:cs typeface="Times New Roman" panose="02020603050405020304" pitchFamily="18" charset="0"/>
              </a:rPr>
              <a:t>questa pluralità ha il Cristo come proprio capo ed è animata dallo Spirito Santo</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a:t>
            </a:r>
            <a:r>
              <a:rPr lang="it-IT" sz="2400" dirty="0">
                <a:effectLst/>
                <a:latin typeface="Times New Roman" panose="02020603050405020304" pitchFamily="18" charset="0"/>
                <a:cs typeface="Times New Roman" panose="02020603050405020304" pitchFamily="18" charset="0"/>
              </a:rPr>
              <a:t> </a:t>
            </a:r>
          </a:p>
          <a:p>
            <a:pPr algn="just">
              <a:lnSpc>
                <a:spcPct val="115000"/>
              </a:lnSpc>
              <a:spcAft>
                <a:spcPts val="1000"/>
              </a:spcAft>
            </a:pPr>
            <a:r>
              <a:rPr lang="it-IT" sz="2400" cap="small" dirty="0">
                <a:latin typeface="Times New Roman" panose="02020603050405020304" pitchFamily="18" charset="0"/>
                <a:ea typeface="Calibri" panose="020F0502020204030204" pitchFamily="34" charset="0"/>
                <a:cs typeface="Times New Roman" panose="02020603050405020304" pitchFamily="18" charset="0"/>
              </a:rPr>
              <a:t>(</a:t>
            </a:r>
            <a:r>
              <a:rPr lang="it-IT" sz="2400" cap="small" dirty="0">
                <a:effectLst/>
                <a:latin typeface="Times New Roman" panose="02020603050405020304" pitchFamily="18" charset="0"/>
                <a:ea typeface="Calibri" panose="020F0502020204030204" pitchFamily="34" charset="0"/>
                <a:cs typeface="Times New Roman" panose="02020603050405020304" pitchFamily="18" charset="0"/>
              </a:rPr>
              <a:t>S.N. Bulgakov</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it-IT" sz="2400" i="1" dirty="0">
                <a:effectLst/>
                <a:latin typeface="Times New Roman" panose="02020603050405020304" pitchFamily="18" charset="0"/>
                <a:ea typeface="Calibri" panose="020F0502020204030204" pitchFamily="34" charset="0"/>
                <a:cs typeface="Times New Roman" panose="02020603050405020304" pitchFamily="18" charset="0"/>
              </a:rPr>
              <a:t>La Sposa dell’Agnello</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cit., p. 381).</a:t>
            </a:r>
          </a:p>
        </p:txBody>
      </p:sp>
      <p:pic>
        <p:nvPicPr>
          <p:cNvPr id="4098" name="Picture 2" descr="Sergei Bulgakov - Wikipedia">
            <a:extLst>
              <a:ext uri="{FF2B5EF4-FFF2-40B4-BE49-F238E27FC236}">
                <a16:creationId xmlns:a16="http://schemas.microsoft.com/office/drawing/2014/main" id="{427F7ECF-0291-A8D8-B437-F521E539B3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56894"/>
            <a:ext cx="4276725" cy="627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6022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E8965E7-21C0-0586-63BC-5A92944F4281}"/>
              </a:ext>
            </a:extLst>
          </p:cNvPr>
          <p:cNvSpPr txBox="1"/>
          <p:nvPr/>
        </p:nvSpPr>
        <p:spPr>
          <a:xfrm>
            <a:off x="107504" y="260648"/>
            <a:ext cx="3672408" cy="6019340"/>
          </a:xfrm>
          <a:prstGeom prst="rect">
            <a:avLst/>
          </a:prstGeom>
          <a:noFill/>
        </p:spPr>
        <p:txBody>
          <a:bodyPr wrap="square">
            <a:spAutoFit/>
          </a:bodyPr>
          <a:lstStyle/>
          <a:p>
            <a:pPr algn="just">
              <a:lnSpc>
                <a:spcPct val="115000"/>
              </a:lnSpc>
              <a:spcAft>
                <a:spcPts val="1000"/>
              </a:spcAft>
            </a:pPr>
            <a:r>
              <a:rPr lang="it-IT" sz="2400" dirty="0">
                <a:effectLst/>
                <a:latin typeface="Bodoni MT" panose="02070603080606020203" pitchFamily="18" charset="0"/>
                <a:ea typeface="Calibri" panose="020F0502020204030204" pitchFamily="34" charset="0"/>
                <a:cs typeface="Times New Roman" panose="02020603050405020304" pitchFamily="18" charset="0"/>
              </a:rPr>
              <a:t>Da questa ininterrotta incarnazione e ininterrotta pentecoste trae nutrimento la “Sposa dell’Agnello” fondata sul mistero dell’amore. «</a:t>
            </a:r>
            <a:r>
              <a:rPr lang="it-IT" sz="2400" b="1" dirty="0">
                <a:effectLst/>
                <a:latin typeface="Bodoni MT" panose="02070603080606020203" pitchFamily="18" charset="0"/>
                <a:ea typeface="Calibri" panose="020F0502020204030204" pitchFamily="34" charset="0"/>
                <a:cs typeface="Times New Roman" panose="02020603050405020304" pitchFamily="18" charset="0"/>
              </a:rPr>
              <a:t>Questo amore che unisce i molti in una </a:t>
            </a:r>
            <a:r>
              <a:rPr lang="it-IT" sz="2400" b="1" dirty="0" err="1">
                <a:effectLst/>
                <a:latin typeface="Bodoni MT" panose="02070603080606020203" pitchFamily="18" charset="0"/>
                <a:ea typeface="Calibri" panose="020F0502020204030204" pitchFamily="34" charset="0"/>
                <a:cs typeface="Times New Roman" panose="02020603050405020304" pitchFamily="18" charset="0"/>
              </a:rPr>
              <a:t>multiunità</a:t>
            </a:r>
            <a:r>
              <a:rPr lang="it-IT" sz="2400" b="1" dirty="0">
                <a:effectLst/>
                <a:latin typeface="Bodoni MT" panose="02070603080606020203" pitchFamily="18" charset="0"/>
                <a:ea typeface="Calibri" panose="020F0502020204030204" pitchFamily="34" charset="0"/>
                <a:cs typeface="Times New Roman" panose="02020603050405020304" pitchFamily="18" charset="0"/>
              </a:rPr>
              <a:t>, la cattolicità (</a:t>
            </a:r>
            <a:r>
              <a:rPr lang="it-IT" sz="2400" b="1" i="1" dirty="0" err="1">
                <a:effectLst/>
                <a:latin typeface="Bodoni MT" panose="02070603080606020203" pitchFamily="18" charset="0"/>
                <a:ea typeface="Calibri" panose="020F0502020204030204" pitchFamily="34" charset="0"/>
                <a:cs typeface="Times New Roman" panose="02020603050405020304" pitchFamily="18" charset="0"/>
              </a:rPr>
              <a:t>sobornost</a:t>
            </a:r>
            <a:r>
              <a:rPr lang="it-IT" sz="2400" b="1" i="1" dirty="0">
                <a:effectLst/>
                <a:latin typeface="Bodoni MT" panose="02070603080606020203" pitchFamily="18" charset="0"/>
                <a:ea typeface="Calibri" panose="020F0502020204030204" pitchFamily="34" charset="0"/>
                <a:cs typeface="Times New Roman" panose="02020603050405020304" pitchFamily="18" charset="0"/>
              </a:rPr>
              <a:t>’</a:t>
            </a:r>
            <a:r>
              <a:rPr lang="it-IT" sz="2400" b="1" dirty="0">
                <a:effectLst/>
                <a:latin typeface="Bodoni MT" panose="02070603080606020203" pitchFamily="18" charset="0"/>
                <a:ea typeface="Calibri" panose="020F0502020204030204" pitchFamily="34" charset="0"/>
                <a:cs typeface="Times New Roman" panose="02020603050405020304" pitchFamily="18" charset="0"/>
              </a:rPr>
              <a:t>), è l’immagine della Santa Trinità, della trinità Divina, nella </a:t>
            </a:r>
            <a:r>
              <a:rPr lang="it-IT" sz="2400" b="1" dirty="0" err="1">
                <a:effectLst/>
                <a:latin typeface="Bodoni MT" panose="02070603080606020203" pitchFamily="18" charset="0"/>
                <a:ea typeface="Calibri" panose="020F0502020204030204" pitchFamily="34" charset="0"/>
                <a:cs typeface="Times New Roman" panose="02020603050405020304" pitchFamily="18" charset="0"/>
              </a:rPr>
              <a:t>multiunità</a:t>
            </a:r>
            <a:r>
              <a:rPr lang="it-IT" sz="2400" b="1" dirty="0">
                <a:effectLst/>
                <a:latin typeface="Bodoni MT" panose="02070603080606020203" pitchFamily="18" charset="0"/>
                <a:ea typeface="Calibri" panose="020F0502020204030204" pitchFamily="34" charset="0"/>
                <a:cs typeface="Times New Roman" panose="02020603050405020304" pitchFamily="18" charset="0"/>
              </a:rPr>
              <a:t> creata</a:t>
            </a:r>
            <a:r>
              <a:rPr lang="it-IT" sz="2400" dirty="0">
                <a:effectLst/>
                <a:latin typeface="Bodoni MT" panose="02070603080606020203" pitchFamily="18" charset="0"/>
                <a:ea typeface="Calibri" panose="020F0502020204030204" pitchFamily="34" charset="0"/>
                <a:cs typeface="Times New Roman" panose="02020603050405020304" pitchFamily="18" charset="0"/>
              </a:rPr>
              <a:t>». (</a:t>
            </a:r>
            <a:r>
              <a:rPr lang="it-IT" sz="2400" cap="small" dirty="0">
                <a:effectLst/>
                <a:latin typeface="Bodoni MT" panose="02070603080606020203" pitchFamily="18" charset="0"/>
                <a:ea typeface="Calibri" panose="020F0502020204030204" pitchFamily="34" charset="0"/>
                <a:cs typeface="Times New Roman" panose="02020603050405020304" pitchFamily="18" charset="0"/>
              </a:rPr>
              <a:t>S.N. Bulgakov</a:t>
            </a:r>
            <a:r>
              <a:rPr lang="it-IT" sz="2400" dirty="0">
                <a:effectLst/>
                <a:latin typeface="Bodoni MT" panose="02070603080606020203" pitchFamily="18" charset="0"/>
                <a:ea typeface="Calibri" panose="020F0502020204030204" pitchFamily="34" charset="0"/>
                <a:cs typeface="Times New Roman" panose="02020603050405020304" pitchFamily="18" charset="0"/>
              </a:rPr>
              <a:t>, </a:t>
            </a:r>
            <a:r>
              <a:rPr lang="it-IT" sz="2400" i="1" dirty="0">
                <a:effectLst/>
                <a:latin typeface="Bodoni MT" panose="02070603080606020203" pitchFamily="18" charset="0"/>
                <a:ea typeface="Calibri" panose="020F0502020204030204" pitchFamily="34" charset="0"/>
                <a:cs typeface="Times New Roman" panose="02020603050405020304" pitchFamily="18" charset="0"/>
              </a:rPr>
              <a:t>“Una Sancta”)</a:t>
            </a:r>
            <a:r>
              <a:rPr lang="it-IT" sz="16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42" name="Picture 2" descr="Santissima Trinità: che confusione - Annalisa Colzi">
            <a:extLst>
              <a:ext uri="{FF2B5EF4-FFF2-40B4-BE49-F238E27FC236}">
                <a16:creationId xmlns:a16="http://schemas.microsoft.com/office/drawing/2014/main" id="{20FA3016-A21A-8CFA-6690-6490ADD3B7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1268760"/>
            <a:ext cx="4680520" cy="3745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695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9399D01B-AE6E-E13A-450C-9962158F428F}"/>
              </a:ext>
            </a:extLst>
          </p:cNvPr>
          <p:cNvSpPr txBox="1"/>
          <p:nvPr/>
        </p:nvSpPr>
        <p:spPr>
          <a:xfrm>
            <a:off x="179512" y="116632"/>
            <a:ext cx="3888432" cy="6740307"/>
          </a:xfrm>
          <a:prstGeom prst="rect">
            <a:avLst/>
          </a:prstGeom>
          <a:noFill/>
        </p:spPr>
        <p:txBody>
          <a:bodyPr wrap="square">
            <a:spAutoFit/>
          </a:bodyPr>
          <a:lstStyle/>
          <a:p>
            <a:pPr algn="just">
              <a:spcAft>
                <a:spcPts val="1000"/>
              </a:spcAft>
            </a:pPr>
            <a:r>
              <a:rPr lang="it-IT" sz="2400" dirty="0">
                <a:effectLst/>
                <a:latin typeface="Bodoni MT" panose="02070603080606020203" pitchFamily="18" charset="0"/>
                <a:ea typeface="Calibri" panose="020F0502020204030204" pitchFamily="34" charset="0"/>
                <a:cs typeface="Times New Roman" panose="02020603050405020304" pitchFamily="18" charset="0"/>
              </a:rPr>
              <a:t>Qui sta il fondamento della sua universalità e sinodalità, in vista della salvezza. Lungo questa direttrice il teologo russo può affermare che di fatto tra le chiese esiste già un’unità, anche se non ancora manifesta e riconosciuta, anzi questa unità ontologica delle chiese è la </a:t>
            </a:r>
            <a:r>
              <a:rPr lang="it-IT" sz="2400" i="1" dirty="0" err="1">
                <a:effectLst/>
                <a:latin typeface="Bodoni MT" panose="02070603080606020203" pitchFamily="18" charset="0"/>
                <a:ea typeface="Calibri" panose="020F0502020204030204" pitchFamily="34" charset="0"/>
                <a:cs typeface="Times New Roman" panose="02020603050405020304" pitchFamily="18" charset="0"/>
              </a:rPr>
              <a:t>condizio</a:t>
            </a:r>
            <a:r>
              <a:rPr lang="it-IT" sz="2400" i="1" dirty="0">
                <a:effectLst/>
                <a:latin typeface="Bodoni MT" panose="02070603080606020203" pitchFamily="18" charset="0"/>
                <a:ea typeface="Calibri" panose="020F0502020204030204" pitchFamily="34" charset="0"/>
                <a:cs typeface="Times New Roman" panose="02020603050405020304" pitchFamily="18" charset="0"/>
              </a:rPr>
              <a:t> sine qua non</a:t>
            </a:r>
            <a:r>
              <a:rPr lang="it-IT" sz="2400" dirty="0">
                <a:effectLst/>
                <a:latin typeface="Bodoni MT" panose="02070603080606020203" pitchFamily="18" charset="0"/>
                <a:ea typeface="Calibri" panose="020F0502020204030204" pitchFamily="34" charset="0"/>
                <a:cs typeface="Times New Roman" panose="02020603050405020304" pitchFamily="18" charset="0"/>
              </a:rPr>
              <a:t> dell’unità delle chiese, poiché: «</a:t>
            </a:r>
            <a:r>
              <a:rPr lang="it-IT" sz="2400" b="1" dirty="0">
                <a:effectLst/>
                <a:latin typeface="Bodoni MT" panose="02070603080606020203" pitchFamily="18" charset="0"/>
                <a:ea typeface="Calibri" panose="020F0502020204030204" pitchFamily="34" charset="0"/>
                <a:cs typeface="Times New Roman" panose="02020603050405020304" pitchFamily="18" charset="0"/>
              </a:rPr>
              <a:t>L’ecumenismo come tale è l’</a:t>
            </a:r>
            <a:r>
              <a:rPr lang="it-IT" sz="2400" b="1" i="1" dirty="0">
                <a:effectLst/>
                <a:latin typeface="Bodoni MT" panose="02070603080606020203" pitchFamily="18" charset="0"/>
                <a:ea typeface="Calibri" panose="020F0502020204030204" pitchFamily="34" charset="0"/>
                <a:cs typeface="Times New Roman" panose="02020603050405020304" pitchFamily="18" charset="0"/>
              </a:rPr>
              <a:t>esperienza</a:t>
            </a:r>
            <a:r>
              <a:rPr lang="it-IT" sz="2400" b="1" dirty="0">
                <a:effectLst/>
                <a:latin typeface="Bodoni MT" panose="02070603080606020203" pitchFamily="18" charset="0"/>
                <a:ea typeface="Calibri" panose="020F0502020204030204" pitchFamily="34" charset="0"/>
                <a:cs typeface="Times New Roman" panose="02020603050405020304" pitchFamily="18" charset="0"/>
              </a:rPr>
              <a:t> di questa unità, una sua nuova rivelazione</a:t>
            </a:r>
            <a:r>
              <a:rPr lang="it-IT" sz="2400" dirty="0">
                <a:effectLst/>
                <a:latin typeface="Bodoni MT" panose="02070603080606020203" pitchFamily="18" charset="0"/>
                <a:ea typeface="Calibri" panose="020F0502020204030204" pitchFamily="34" charset="0"/>
                <a:cs typeface="Times New Roman" panose="02020603050405020304" pitchFamily="18" charset="0"/>
              </a:rPr>
              <a:t>».  </a:t>
            </a:r>
            <a:r>
              <a:rPr lang="it-IT" sz="2400" dirty="0">
                <a:effectLst/>
                <a:latin typeface="Bodoni MT" panose="02070603080606020203" pitchFamily="18" charset="0"/>
              </a:rPr>
              <a:t> </a:t>
            </a:r>
            <a:r>
              <a:rPr lang="it-IT" sz="2400" cap="small" dirty="0">
                <a:effectLst/>
                <a:latin typeface="Bodoni MT" panose="02070603080606020203" pitchFamily="18" charset="0"/>
                <a:ea typeface="Calibri" panose="020F0502020204030204" pitchFamily="34" charset="0"/>
                <a:cs typeface="Times New Roman" panose="02020603050405020304" pitchFamily="18" charset="0"/>
              </a:rPr>
              <a:t>S.N. Bulgakov</a:t>
            </a:r>
            <a:r>
              <a:rPr lang="it-IT" sz="2400" dirty="0">
                <a:effectLst/>
                <a:latin typeface="Bodoni MT" panose="02070603080606020203" pitchFamily="18" charset="0"/>
                <a:ea typeface="Calibri" panose="020F0502020204030204" pitchFamily="34" charset="0"/>
                <a:cs typeface="Times New Roman" panose="02020603050405020304" pitchFamily="18" charset="0"/>
              </a:rPr>
              <a:t>, </a:t>
            </a:r>
            <a:r>
              <a:rPr lang="it-IT" sz="2400" i="1" dirty="0">
                <a:effectLst/>
                <a:latin typeface="Bodoni MT" panose="02070603080606020203" pitchFamily="18" charset="0"/>
                <a:ea typeface="Calibri" panose="020F0502020204030204" pitchFamily="34" charset="0"/>
                <a:cs typeface="Times New Roman" panose="02020603050405020304" pitchFamily="18" charset="0"/>
              </a:rPr>
              <a:t>Al pozzo di Giacobbe</a:t>
            </a:r>
            <a:r>
              <a:rPr lang="it-IT" sz="2400" dirty="0">
                <a:effectLst/>
                <a:latin typeface="Bodoni MT" panose="02070603080606020203" pitchFamily="18" charset="0"/>
                <a:ea typeface="Calibri" panose="020F0502020204030204" pitchFamily="34" charset="0"/>
                <a:cs typeface="Times New Roman" panose="02020603050405020304" pitchFamily="18" charset="0"/>
              </a:rPr>
              <a:t>, cit., p. 287.</a:t>
            </a:r>
          </a:p>
        </p:txBody>
      </p:sp>
      <p:pic>
        <p:nvPicPr>
          <p:cNvPr id="5122" name="Picture 2" descr="Sergei Bulgakov:">
            <a:extLst>
              <a:ext uri="{FF2B5EF4-FFF2-40B4-BE49-F238E27FC236}">
                <a16:creationId xmlns:a16="http://schemas.microsoft.com/office/drawing/2014/main" id="{DC6EF55D-9B43-4C1E-4886-68AC76A503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3" y="764704"/>
            <a:ext cx="4104456" cy="511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1256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48890464-8EE1-245C-6AFC-F59C207028D9}"/>
              </a:ext>
            </a:extLst>
          </p:cNvPr>
          <p:cNvSpPr txBox="1"/>
          <p:nvPr/>
        </p:nvSpPr>
        <p:spPr>
          <a:xfrm>
            <a:off x="251520" y="260648"/>
            <a:ext cx="8568952" cy="2677656"/>
          </a:xfrm>
          <a:prstGeom prst="rect">
            <a:avLst/>
          </a:prstGeom>
          <a:noFill/>
        </p:spPr>
        <p:txBody>
          <a:bodyPr wrap="square">
            <a:spAutoFit/>
          </a:bodyPr>
          <a:lstStyle/>
          <a:p>
            <a:r>
              <a:rPr lang="it-IT" sz="2400" dirty="0">
                <a:effectLst/>
                <a:latin typeface="Bodoni MT" panose="02070603080606020203" pitchFamily="18" charset="0"/>
                <a:ea typeface="Calibri" panose="020F0502020204030204" pitchFamily="34" charset="0"/>
                <a:cs typeface="Times New Roman" panose="02020603050405020304" pitchFamily="18" charset="0"/>
              </a:rPr>
              <a:t>L’autocefalia da parte di una Chiesa territoriale include la conferma di comunione nel riconoscimento al contempo di un’alterità, di </a:t>
            </a:r>
            <a:r>
              <a:rPr lang="it-IT" sz="2400" b="1" dirty="0">
                <a:effectLst/>
                <a:latin typeface="Bodoni MT" panose="02070603080606020203" pitchFamily="18" charset="0"/>
                <a:ea typeface="Calibri" panose="020F0502020204030204" pitchFamily="34" charset="0"/>
                <a:cs typeface="Times New Roman" panose="02020603050405020304" pitchFamily="18" charset="0"/>
              </a:rPr>
              <a:t>un anelito all’unità nel rispetto della differenza</a:t>
            </a:r>
            <a:r>
              <a:rPr lang="it-IT" sz="2400" dirty="0">
                <a:effectLst/>
                <a:latin typeface="Bodoni MT" panose="02070603080606020203" pitchFamily="18" charset="0"/>
                <a:ea typeface="Calibri" panose="020F0502020204030204" pitchFamily="34" charset="0"/>
                <a:cs typeface="Times New Roman" panose="02020603050405020304" pitchFamily="18" charset="0"/>
              </a:rPr>
              <a:t>. Da questo punto di vista il Sinodo panortodosso svoltosi a Creta (nel giugno 2016) ha permesso a gran parte delle chiese ortodosse di incontrarsi e di sperimentare il </a:t>
            </a:r>
            <a:r>
              <a:rPr lang="it-IT" sz="2400" b="1" dirty="0">
                <a:effectLst/>
                <a:latin typeface="Bodoni MT" panose="02070603080606020203" pitchFamily="18" charset="0"/>
                <a:ea typeface="Calibri" panose="020F0502020204030204" pitchFamily="34" charset="0"/>
                <a:cs typeface="Times New Roman" panose="02020603050405020304" pitchFamily="18" charset="0"/>
              </a:rPr>
              <a:t>complesso equilibrio tra autocefalia e sinodalità</a:t>
            </a:r>
            <a:r>
              <a:rPr lang="it-IT" sz="2400" dirty="0">
                <a:effectLst/>
                <a:latin typeface="Bodoni MT" panose="02070603080606020203" pitchFamily="18" charset="0"/>
                <a:ea typeface="Calibri" panose="020F0502020204030204" pitchFamily="34" charset="0"/>
                <a:cs typeface="Times New Roman" panose="02020603050405020304" pitchFamily="18" charset="0"/>
              </a:rPr>
              <a:t>.</a:t>
            </a:r>
            <a:endParaRPr lang="it-IT" sz="2400" dirty="0">
              <a:latin typeface="Bodoni MT" panose="02070603080606020203" pitchFamily="18" charset="0"/>
            </a:endParaRPr>
          </a:p>
        </p:txBody>
      </p:sp>
      <p:pic>
        <p:nvPicPr>
          <p:cNvPr id="9218" name="Picture 2" descr="A Creta si è aperto il Concilio pan-ortodosso | Terrasanta.net">
            <a:extLst>
              <a:ext uri="{FF2B5EF4-FFF2-40B4-BE49-F238E27FC236}">
                <a16:creationId xmlns:a16="http://schemas.microsoft.com/office/drawing/2014/main" id="{5802B1CF-052B-B5DC-CA87-7BFE6BF0D2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2968804"/>
            <a:ext cx="6552728" cy="3783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85695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2729D66-6AC4-5AAC-4180-0BCC976751FE}"/>
              </a:ext>
            </a:extLst>
          </p:cNvPr>
          <p:cNvSpPr txBox="1"/>
          <p:nvPr/>
        </p:nvSpPr>
        <p:spPr>
          <a:xfrm>
            <a:off x="0" y="0"/>
            <a:ext cx="5292080" cy="6444072"/>
          </a:xfrm>
          <a:prstGeom prst="rect">
            <a:avLst/>
          </a:prstGeom>
          <a:noFill/>
        </p:spPr>
        <p:txBody>
          <a:bodyPr wrap="square">
            <a:spAutoFit/>
          </a:bodyPr>
          <a:lstStyle/>
          <a:p>
            <a:pPr algn="just">
              <a:lnSpc>
                <a:spcPct val="115000"/>
              </a:lnSpc>
            </a:pPr>
            <a:r>
              <a:rPr lang="it-IT" sz="2400" dirty="0">
                <a:effectLst/>
                <a:latin typeface="Bodoni MT" panose="02070603080606020203" pitchFamily="18" charset="0"/>
                <a:ea typeface="Calibri" panose="020F0502020204030204" pitchFamily="34" charset="0"/>
                <a:cs typeface="Times New Roman" panose="02020603050405020304" pitchFamily="18" charset="0"/>
              </a:rPr>
              <a:t>La sinodalità ha da sempre «permeato tutte le dimensioni di base della vita della Chiesa, dalla sua espressione locale a quella universale», essendo </a:t>
            </a:r>
            <a:r>
              <a:rPr lang="it-IT" sz="2400" b="1" dirty="0">
                <a:effectLst/>
                <a:latin typeface="Bodoni MT" panose="02070603080606020203" pitchFamily="18" charset="0"/>
                <a:ea typeface="Calibri" panose="020F0502020204030204" pitchFamily="34" charset="0"/>
                <a:cs typeface="Times New Roman" panose="02020603050405020304" pitchFamily="18" charset="0"/>
              </a:rPr>
              <a:t>il Concilio dei vescovi</a:t>
            </a:r>
            <a:r>
              <a:rPr lang="it-IT" sz="2400" dirty="0">
                <a:effectLst/>
                <a:latin typeface="Bodoni MT" panose="02070603080606020203" pitchFamily="18" charset="0"/>
                <a:ea typeface="Calibri" panose="020F0502020204030204" pitchFamily="34" charset="0"/>
                <a:cs typeface="Times New Roman" panose="02020603050405020304" pitchFamily="18" charset="0"/>
              </a:rPr>
              <a:t> non «un organo di potere che si esercita sulla Chiesa, e neppure un’assemblea di “rappresentanti” delle chiese, ma </a:t>
            </a:r>
            <a:r>
              <a:rPr lang="it-IT" sz="2400" b="1" dirty="0">
                <a:effectLst/>
                <a:latin typeface="Bodoni MT" panose="02070603080606020203" pitchFamily="18" charset="0"/>
                <a:ea typeface="Calibri" panose="020F0502020204030204" pitchFamily="34" charset="0"/>
                <a:cs typeface="Times New Roman" panose="02020603050405020304" pitchFamily="18" charset="0"/>
              </a:rPr>
              <a:t>l’espressione dell’unità della Chiesa, la sua bocca portatrice dello Spirito</a:t>
            </a:r>
            <a:r>
              <a:rPr lang="it-IT" sz="2400" dirty="0">
                <a:effectLst/>
                <a:latin typeface="Bodoni MT" panose="02070603080606020203" pitchFamily="18" charset="0"/>
                <a:ea typeface="Calibri" panose="020F0502020204030204" pitchFamily="34" charset="0"/>
                <a:cs typeface="Times New Roman" panose="02020603050405020304" pitchFamily="18" charset="0"/>
              </a:rPr>
              <a:t> (…). </a:t>
            </a:r>
            <a:r>
              <a:rPr lang="it-IT" sz="2400" b="1" dirty="0">
                <a:effectLst/>
                <a:latin typeface="Bodoni MT" panose="02070603080606020203" pitchFamily="18" charset="0"/>
                <a:ea typeface="Calibri" panose="020F0502020204030204" pitchFamily="34" charset="0"/>
                <a:cs typeface="Times New Roman" panose="02020603050405020304" pitchFamily="18" charset="0"/>
              </a:rPr>
              <a:t>Essere la voce comune, la </a:t>
            </a:r>
            <a:r>
              <a:rPr lang="it-IT" sz="2400" b="1" i="1" dirty="0">
                <a:effectLst/>
                <a:latin typeface="Bodoni MT" panose="02070603080606020203" pitchFamily="18" charset="0"/>
                <a:ea typeface="Calibri" panose="020F0502020204030204" pitchFamily="34" charset="0"/>
                <a:cs typeface="Times New Roman" panose="02020603050405020304" pitchFamily="18" charset="0"/>
              </a:rPr>
              <a:t>testimonianza</a:t>
            </a:r>
            <a:r>
              <a:rPr lang="it-IT" sz="2400" b="1" dirty="0">
                <a:effectLst/>
                <a:latin typeface="Bodoni MT" panose="02070603080606020203" pitchFamily="18" charset="0"/>
                <a:ea typeface="Calibri" panose="020F0502020204030204" pitchFamily="34" charset="0"/>
                <a:cs typeface="Times New Roman" panose="02020603050405020304" pitchFamily="18" charset="0"/>
              </a:rPr>
              <a:t> delle chiese nella loro identità e nella loro unità ontologica</a:t>
            </a:r>
            <a:r>
              <a:rPr lang="it-IT" sz="2400" dirty="0">
                <a:effectLst/>
                <a:latin typeface="Bodoni MT" panose="02070603080606020203" pitchFamily="18" charset="0"/>
                <a:ea typeface="Calibri" panose="020F0502020204030204" pitchFamily="34" charset="0"/>
                <a:cs typeface="Times New Roman" panose="02020603050405020304" pitchFamily="18" charset="0"/>
              </a:rPr>
              <a:t>»</a:t>
            </a:r>
            <a:r>
              <a:rPr lang="it-IT" sz="2400" dirty="0">
                <a:effectLst/>
                <a:latin typeface="Bodoni MT" panose="02070603080606020203" pitchFamily="18" charset="0"/>
              </a:rPr>
              <a:t> </a:t>
            </a:r>
            <a:r>
              <a:rPr lang="it-IT" sz="2400" cap="small" dirty="0">
                <a:effectLst/>
                <a:latin typeface="Bodoni MT" panose="02070603080606020203" pitchFamily="18" charset="0"/>
                <a:ea typeface="Times New Roman" panose="02020603050405020304" pitchFamily="18" charset="0"/>
              </a:rPr>
              <a:t>Bartolomeo</a:t>
            </a:r>
            <a:r>
              <a:rPr lang="it-IT" sz="2400" dirty="0">
                <a:effectLst/>
                <a:latin typeface="Bodoni MT" panose="02070603080606020203" pitchFamily="18" charset="0"/>
                <a:ea typeface="Times New Roman" panose="02020603050405020304" pitchFamily="18" charset="0"/>
              </a:rPr>
              <a:t> I, </a:t>
            </a:r>
            <a:r>
              <a:rPr lang="it-IT" sz="2400" i="1" dirty="0">
                <a:effectLst/>
                <a:latin typeface="Bodoni MT" panose="02070603080606020203" pitchFamily="18" charset="0"/>
                <a:ea typeface="Times New Roman" panose="02020603050405020304" pitchFamily="18" charset="0"/>
              </a:rPr>
              <a:t>Discorso inaugurale del Santo e Grande Concilio di Creta</a:t>
            </a:r>
            <a:r>
              <a:rPr lang="it-IT" sz="2400" dirty="0">
                <a:effectLst/>
                <a:latin typeface="Bodoni MT" panose="02070603080606020203" pitchFamily="18" charset="0"/>
                <a:ea typeface="Times New Roman" panose="02020603050405020304" pitchFamily="18" charset="0"/>
              </a:rPr>
              <a:t> (20 giugno 2016).</a:t>
            </a:r>
          </a:p>
        </p:txBody>
      </p:sp>
      <p:pic>
        <p:nvPicPr>
          <p:cNvPr id="6154" name="Picture 10" descr="TURCHIA Bartolomeo: lavorare per mettere in pratica le concezioni  ecologiche della nostra fede">
            <a:extLst>
              <a:ext uri="{FF2B5EF4-FFF2-40B4-BE49-F238E27FC236}">
                <a16:creationId xmlns:a16="http://schemas.microsoft.com/office/drawing/2014/main" id="{8A1451FA-D625-7CED-EB61-89BA9495BAE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56909" y="1003480"/>
            <a:ext cx="3552771" cy="4437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2770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78484BC-F282-068E-DBC1-A39DABB622BC}"/>
              </a:ext>
            </a:extLst>
          </p:cNvPr>
          <p:cNvSpPr txBox="1"/>
          <p:nvPr/>
        </p:nvSpPr>
        <p:spPr>
          <a:xfrm>
            <a:off x="107504" y="116632"/>
            <a:ext cx="3888432" cy="6370975"/>
          </a:xfrm>
          <a:prstGeom prst="rect">
            <a:avLst/>
          </a:prstGeom>
          <a:noFill/>
        </p:spPr>
        <p:txBody>
          <a:bodyPr wrap="square">
            <a:spAutoFit/>
          </a:bodyPr>
          <a:lstStyle/>
          <a:p>
            <a:r>
              <a:rPr lang="it-IT" sz="2400" dirty="0">
                <a:latin typeface="Bodoni MT" panose="02070603080606020203" pitchFamily="18" charset="0"/>
                <a:ea typeface="Calibri" panose="020F0502020204030204" pitchFamily="34" charset="0"/>
                <a:cs typeface="Times New Roman" panose="02020603050405020304" pitchFamily="18" charset="0"/>
              </a:rPr>
              <a:t>L’Ortodossia ci invita a </a:t>
            </a:r>
            <a:r>
              <a:rPr lang="it-IT" sz="2400" b="1" dirty="0">
                <a:effectLst/>
                <a:latin typeface="Bodoni MT" panose="02070603080606020203" pitchFamily="18" charset="0"/>
                <a:ea typeface="Calibri" panose="020F0502020204030204" pitchFamily="34" charset="0"/>
                <a:cs typeface="Times New Roman" panose="02020603050405020304" pitchFamily="18" charset="0"/>
              </a:rPr>
              <a:t>vivere la sinodalità come </a:t>
            </a:r>
            <a:r>
              <a:rPr lang="it-IT" sz="2400" b="1" i="1" dirty="0" err="1">
                <a:effectLst/>
                <a:latin typeface="Bodoni MT" panose="02070603080606020203" pitchFamily="18" charset="0"/>
                <a:ea typeface="Calibri" panose="020F0502020204030204" pitchFamily="34" charset="0"/>
                <a:cs typeface="Times New Roman" panose="02020603050405020304" pitchFamily="18" charset="0"/>
              </a:rPr>
              <a:t>sobornost</a:t>
            </a:r>
            <a:r>
              <a:rPr lang="it-IT" sz="2400" b="1" i="1" dirty="0">
                <a:effectLst/>
                <a:latin typeface="Bodoni MT" panose="02070603080606020203" pitchFamily="18" charset="0"/>
                <a:ea typeface="Calibri" panose="020F0502020204030204" pitchFamily="34" charset="0"/>
                <a:cs typeface="Times New Roman" panose="02020603050405020304" pitchFamily="18" charset="0"/>
              </a:rPr>
              <a:t>’</a:t>
            </a:r>
            <a:r>
              <a:rPr lang="it-IT" sz="2400" dirty="0">
                <a:effectLst/>
                <a:latin typeface="Bodoni MT" panose="02070603080606020203" pitchFamily="18" charset="0"/>
                <a:ea typeface="Calibri" panose="020F0502020204030204" pitchFamily="34" charset="0"/>
                <a:cs typeface="Times New Roman" panose="02020603050405020304" pitchFamily="18" charset="0"/>
              </a:rPr>
              <a:t>, con un’attenzione rivolta alla dimensione </a:t>
            </a:r>
            <a:r>
              <a:rPr lang="it-IT" sz="2400" b="1" dirty="0">
                <a:effectLst/>
                <a:latin typeface="Bodoni MT" panose="02070603080606020203" pitchFamily="18" charset="0"/>
                <a:ea typeface="Calibri" panose="020F0502020204030204" pitchFamily="34" charset="0"/>
                <a:cs typeface="Times New Roman" panose="02020603050405020304" pitchFamily="18" charset="0"/>
              </a:rPr>
              <a:t>ontologica, mistica e relazionale</a:t>
            </a:r>
            <a:r>
              <a:rPr lang="it-IT" sz="2400" dirty="0">
                <a:effectLst/>
                <a:latin typeface="Bodoni MT" panose="02070603080606020203" pitchFamily="18" charset="0"/>
                <a:ea typeface="Calibri" panose="020F0502020204030204" pitchFamily="34" charset="0"/>
                <a:cs typeface="Times New Roman" panose="02020603050405020304" pitchFamily="18" charset="0"/>
              </a:rPr>
              <a:t>, che ha il suo paradigma nell’icona trinitaria di cui la Chiesa è fragile riflesso nel tempo. Qui sta la differenza con la recezione cattolica, più marcatamente preoccupata della sua declinazione ecclesiologico-pastorale, istituzionale, operativa, organizzativa… sono evidenti. </a:t>
            </a:r>
            <a:endParaRPr lang="it-IT" sz="2400" dirty="0">
              <a:latin typeface="Bodoni MT" panose="02070603080606020203" pitchFamily="18" charset="0"/>
            </a:endParaRPr>
          </a:p>
        </p:txBody>
      </p:sp>
      <p:pic>
        <p:nvPicPr>
          <p:cNvPr id="8194" name="Picture 2" descr="Il dialogo tra ortodossi e cattolici oggi - SettimanaNews">
            <a:extLst>
              <a:ext uri="{FF2B5EF4-FFF2-40B4-BE49-F238E27FC236}">
                <a16:creationId xmlns:a16="http://schemas.microsoft.com/office/drawing/2014/main" id="{420D9A83-F72E-8120-2FF0-7C74D76391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268760"/>
            <a:ext cx="4464496" cy="403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0294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CDCF6DCD-A088-A7EE-39DF-F51492D3E41F}"/>
              </a:ext>
            </a:extLst>
          </p:cNvPr>
          <p:cNvSpPr txBox="1"/>
          <p:nvPr/>
        </p:nvSpPr>
        <p:spPr>
          <a:xfrm>
            <a:off x="251520" y="260648"/>
            <a:ext cx="8712968" cy="3323987"/>
          </a:xfrm>
          <a:prstGeom prst="rect">
            <a:avLst/>
          </a:prstGeom>
          <a:noFill/>
        </p:spPr>
        <p:txBody>
          <a:bodyPr wrap="square">
            <a:spAutoFit/>
          </a:bodyPr>
          <a:lstStyle/>
          <a:p>
            <a:pPr indent="450215" algn="just"/>
            <a:r>
              <a:rPr lang="it-IT" sz="2400" dirty="0">
                <a:effectLst/>
                <a:latin typeface="Bodoni MT" panose="02070603080606020203" pitchFamily="18" charset="0"/>
                <a:ea typeface="Calibri" panose="020F0502020204030204" pitchFamily="34" charset="0"/>
                <a:cs typeface="Times New Roman" panose="02020603050405020304" pitchFamily="18" charset="0"/>
              </a:rPr>
              <a:t>Importanti passi in avanti sono stati fatti in questi ultimi decenni nel dialogo cattolico-ortodosso sul tema della </a:t>
            </a:r>
            <a:r>
              <a:rPr lang="it-IT" sz="2400" i="1" dirty="0" err="1">
                <a:effectLst/>
                <a:latin typeface="Bodoni MT" panose="02070603080606020203" pitchFamily="18" charset="0"/>
                <a:ea typeface="Calibri" panose="020F0502020204030204" pitchFamily="34" charset="0"/>
                <a:cs typeface="Times New Roman" panose="02020603050405020304" pitchFamily="18" charset="0"/>
              </a:rPr>
              <a:t>koinonia</a:t>
            </a:r>
            <a:r>
              <a:rPr lang="it-IT" sz="2400" dirty="0">
                <a:effectLst/>
                <a:latin typeface="Bodoni MT" panose="02070603080606020203" pitchFamily="18" charset="0"/>
                <a:ea typeface="Calibri" panose="020F0502020204030204" pitchFamily="34" charset="0"/>
                <a:cs typeface="Times New Roman" panose="02020603050405020304" pitchFamily="18" charset="0"/>
              </a:rPr>
              <a:t>, della </a:t>
            </a:r>
            <a:r>
              <a:rPr lang="it-IT" sz="2400" i="1" dirty="0">
                <a:effectLst/>
                <a:latin typeface="Bodoni MT" panose="02070603080606020203" pitchFamily="18" charset="0"/>
                <a:ea typeface="Calibri" panose="020F0502020204030204" pitchFamily="34" charset="0"/>
                <a:cs typeface="Times New Roman" panose="02020603050405020304" pitchFamily="18" charset="0"/>
              </a:rPr>
              <a:t>sinodalità</a:t>
            </a:r>
            <a:r>
              <a:rPr lang="it-IT" sz="2400" dirty="0">
                <a:effectLst/>
                <a:latin typeface="Bodoni MT" panose="02070603080606020203" pitchFamily="18" charset="0"/>
                <a:ea typeface="Calibri" panose="020F0502020204030204" pitchFamily="34" charset="0"/>
                <a:cs typeface="Times New Roman" panose="02020603050405020304" pitchFamily="18" charset="0"/>
              </a:rPr>
              <a:t> e del </a:t>
            </a:r>
            <a:r>
              <a:rPr lang="it-IT" sz="2400" i="1" dirty="0">
                <a:effectLst/>
                <a:latin typeface="Bodoni MT" panose="02070603080606020203" pitchFamily="18" charset="0"/>
                <a:ea typeface="Calibri" panose="020F0502020204030204" pitchFamily="34" charset="0"/>
                <a:cs typeface="Times New Roman" panose="02020603050405020304" pitchFamily="18" charset="0"/>
              </a:rPr>
              <a:t>primato</a:t>
            </a:r>
            <a:r>
              <a:rPr lang="it-IT" sz="2400" dirty="0">
                <a:effectLst/>
                <a:latin typeface="Bodoni MT" panose="02070603080606020203" pitchFamily="18" charset="0"/>
                <a:ea typeface="Calibri" panose="020F0502020204030204" pitchFamily="34" charset="0"/>
                <a:cs typeface="Times New Roman" panose="02020603050405020304" pitchFamily="18" charset="0"/>
              </a:rPr>
              <a:t> in particolare con il documento approvato nel 2007 a Ravenna </a:t>
            </a:r>
            <a:r>
              <a:rPr lang="it-IT" sz="2400" dirty="0">
                <a:effectLst/>
                <a:latin typeface="Bodoni MT" panose="02070603080606020203" pitchFamily="18" charset="0"/>
                <a:ea typeface="Calibri" panose="020F0502020204030204" pitchFamily="34" charset="0"/>
              </a:rPr>
              <a:t>poi con il documento di Chieti (del settembre 2016), sebbene il cammino sia ancora lungo e non privo di nuovi ostacoli.  </a:t>
            </a:r>
            <a:endParaRPr lang="it-IT" sz="2400" i="1" dirty="0">
              <a:effectLst/>
              <a:latin typeface="Bodoni MT" panose="02070603080606020203" pitchFamily="18" charset="0"/>
              <a:ea typeface="Times New Roman" panose="02020603050405020304" pitchFamily="18" charset="0"/>
            </a:endParaRPr>
          </a:p>
          <a:p>
            <a:pPr algn="just"/>
            <a:r>
              <a:rPr lang="it-IT" sz="2400" i="1" dirty="0">
                <a:effectLst/>
                <a:latin typeface="Bodoni MT" panose="02070603080606020203" pitchFamily="18" charset="0"/>
                <a:ea typeface="Times New Roman" panose="02020603050405020304" pitchFamily="18" charset="0"/>
              </a:rPr>
              <a:t>Sinodalità e primato nel primo millennio: verso una comprensione comune al servizio dell’unità della Chiesa (Documento di Chieti)</a:t>
            </a:r>
            <a:r>
              <a:rPr lang="it-IT" sz="2400" dirty="0">
                <a:effectLst/>
                <a:latin typeface="Bodoni MT" panose="02070603080606020203" pitchFamily="18" charset="0"/>
                <a:ea typeface="Times New Roman" panose="02020603050405020304" pitchFamily="18" charset="0"/>
              </a:rPr>
              <a:t>.</a:t>
            </a:r>
          </a:p>
          <a:p>
            <a:endParaRPr lang="it-IT" dirty="0"/>
          </a:p>
        </p:txBody>
      </p:sp>
      <p:pic>
        <p:nvPicPr>
          <p:cNvPr id="7170" name="Picture 2" descr="Patriarca Bartolomeo: alla delegazione della Santa Sede, “con Papa  Francesco lavoriamo per guarire il dolore del mondo” - L'Ancora Online">
            <a:extLst>
              <a:ext uri="{FF2B5EF4-FFF2-40B4-BE49-F238E27FC236}">
                <a16:creationId xmlns:a16="http://schemas.microsoft.com/office/drawing/2014/main" id="{5FA1E23F-AB51-ED6D-8BDA-CE525322E7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3429000"/>
            <a:ext cx="5256584" cy="3405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736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39552" y="692696"/>
            <a:ext cx="7412360" cy="2838177"/>
          </a:xfrm>
        </p:spPr>
        <p:txBody>
          <a:bodyPr>
            <a:normAutofit/>
          </a:bodyPr>
          <a:lstStyle/>
          <a:p>
            <a:r>
              <a:rPr lang="it-IT" b="1" i="1" dirty="0"/>
              <a:t>Lo sguardo ecumenico di Florenskij   </a:t>
            </a:r>
            <a:br>
              <a:rPr lang="it-IT" dirty="0"/>
            </a:br>
            <a:r>
              <a:rPr lang="it-IT" dirty="0"/>
              <a:t>Prospettiva ortodossa dell’Unità in Cristo  </a:t>
            </a:r>
          </a:p>
        </p:txBody>
      </p:sp>
      <p:sp>
        <p:nvSpPr>
          <p:cNvPr id="3" name="Sottotitolo 2"/>
          <p:cNvSpPr>
            <a:spLocks noGrp="1"/>
          </p:cNvSpPr>
          <p:nvPr>
            <p:ph type="subTitle" idx="1"/>
          </p:nvPr>
        </p:nvSpPr>
        <p:spPr/>
        <p:txBody>
          <a:bodyPr/>
          <a:lstStyle/>
          <a:p>
            <a:endParaRPr lang="it-IT" dirty="0"/>
          </a:p>
        </p:txBody>
      </p:sp>
    </p:spTree>
    <p:extLst>
      <p:ext uri="{BB962C8B-B14F-4D97-AF65-F5344CB8AC3E}">
        <p14:creationId xmlns:p14="http://schemas.microsoft.com/office/powerpoint/2010/main" val="24455616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512" y="260648"/>
            <a:ext cx="3816424" cy="6370975"/>
          </a:xfrm>
          <a:prstGeom prst="rect">
            <a:avLst/>
          </a:prstGeom>
        </p:spPr>
        <p:txBody>
          <a:bodyPr wrap="square">
            <a:spAutoFit/>
          </a:bodyPr>
          <a:lstStyle/>
          <a:p>
            <a:pPr algn="just">
              <a:spcAft>
                <a:spcPts val="0"/>
              </a:spcAft>
            </a:pPr>
            <a:r>
              <a:rPr lang="it-IT" sz="2400" dirty="0">
                <a:latin typeface="Times New Roman" panose="02020603050405020304" pitchFamily="18" charset="0"/>
                <a:ea typeface="Times New Roman" panose="02020603050405020304" pitchFamily="18" charset="0"/>
              </a:rPr>
              <a:t>«Se il mondo religioso è frammentato lo si deve, in primo luogo, al fatto che le religioni non si conoscono reciprocamente. Il mondo cristiano in particolare è scisso proprio per questo motivo, giacché le sue confessioni non si conoscono le une con le altre. </a:t>
            </a:r>
            <a:r>
              <a:rPr lang="it-IT" sz="2400" u="sng" dirty="0">
                <a:latin typeface="Times New Roman" panose="02020603050405020304" pitchFamily="18" charset="0"/>
                <a:ea typeface="Times New Roman" panose="02020603050405020304" pitchFamily="18" charset="0"/>
              </a:rPr>
              <a:t>Coinvolte in una polemica che le dissangua, esse non hanno quasi più la forza di vivere per sé stesse</a:t>
            </a:r>
            <a:r>
              <a:rPr lang="it-IT" sz="2400" dirty="0">
                <a:latin typeface="Times New Roman" panose="02020603050405020304" pitchFamily="18" charset="0"/>
                <a:ea typeface="Times New Roman" panose="02020603050405020304" pitchFamily="18" charset="0"/>
              </a:rPr>
              <a:t>».</a:t>
            </a:r>
          </a:p>
          <a:p>
            <a:pPr algn="just">
              <a:spcAft>
                <a:spcPts val="0"/>
              </a:spcAft>
            </a:pPr>
            <a:r>
              <a:rPr lang="it-IT" sz="2400" dirty="0">
                <a:effectLst/>
                <a:latin typeface="Times New Roman" panose="02020603050405020304" pitchFamily="18" charset="0"/>
                <a:ea typeface="Times New Roman" panose="02020603050405020304" pitchFamily="18" charset="0"/>
              </a:rPr>
              <a:t>(P.A. </a:t>
            </a:r>
            <a:r>
              <a:rPr lang="it-IT" sz="2400" dirty="0" err="1">
                <a:effectLst/>
                <a:latin typeface="Times New Roman" panose="02020603050405020304" pitchFamily="18" charset="0"/>
                <a:ea typeface="Times New Roman" panose="02020603050405020304" pitchFamily="18" charset="0"/>
              </a:rPr>
              <a:t>Florenskij</a:t>
            </a:r>
            <a:r>
              <a:rPr lang="it-IT" sz="2400" dirty="0">
                <a:effectLst/>
                <a:latin typeface="Times New Roman" panose="02020603050405020304" pitchFamily="18" charset="0"/>
                <a:ea typeface="Times New Roman" panose="02020603050405020304" pitchFamily="18" charset="0"/>
              </a:rPr>
              <a:t>, </a:t>
            </a:r>
            <a:r>
              <a:rPr lang="it-IT" sz="2400" b="1" i="1" dirty="0">
                <a:effectLst/>
                <a:latin typeface="Times New Roman" panose="02020603050405020304" pitchFamily="18" charset="0"/>
                <a:ea typeface="Times New Roman" panose="02020603050405020304" pitchFamily="18" charset="0"/>
              </a:rPr>
              <a:t>Nota sull’Ortodossia</a:t>
            </a:r>
            <a:r>
              <a:rPr lang="it-IT" sz="2400" dirty="0">
                <a:effectLst/>
                <a:latin typeface="Times New Roman" panose="02020603050405020304" pitchFamily="18" charset="0"/>
                <a:ea typeface="Times New Roman" panose="02020603050405020304" pitchFamily="18" charset="0"/>
              </a:rPr>
              <a:t>, in </a:t>
            </a:r>
            <a:r>
              <a:rPr lang="it-IT" sz="2400" i="1" dirty="0">
                <a:effectLst/>
                <a:latin typeface="Times New Roman" panose="02020603050405020304" pitchFamily="18" charset="0"/>
                <a:ea typeface="Times New Roman" panose="02020603050405020304" pitchFamily="18" charset="0"/>
              </a:rPr>
              <a:t>Bellezza e Liturgia</a:t>
            </a:r>
            <a:r>
              <a:rPr lang="it-IT" sz="2400" dirty="0">
                <a:effectLst/>
                <a:latin typeface="Times New Roman" panose="02020603050405020304" pitchFamily="18" charset="0"/>
                <a:ea typeface="Times New Roman" panose="02020603050405020304" pitchFamily="18" charset="0"/>
              </a:rPr>
              <a:t>)</a:t>
            </a:r>
          </a:p>
        </p:txBody>
      </p:sp>
      <p:graphicFrame>
        <p:nvGraphicFramePr>
          <p:cNvPr id="3" name="Oggetto 2"/>
          <p:cNvGraphicFramePr>
            <a:graphicFrameLocks noChangeAspect="1"/>
          </p:cNvGraphicFramePr>
          <p:nvPr/>
        </p:nvGraphicFramePr>
        <p:xfrm>
          <a:off x="4427984" y="116631"/>
          <a:ext cx="4536504" cy="6514991"/>
        </p:xfrm>
        <a:graphic>
          <a:graphicData uri="http://schemas.openxmlformats.org/presentationml/2006/ole">
            <mc:AlternateContent xmlns:mc="http://schemas.openxmlformats.org/markup-compatibility/2006">
              <mc:Choice xmlns:v="urn:schemas-microsoft-com:vml" Requires="v">
                <p:oleObj name="PDF" r:id="rId2" imgW="0" imgH="0" progId="FoxitPhantomPDF.Document">
                  <p:embed/>
                </p:oleObj>
              </mc:Choice>
              <mc:Fallback>
                <p:oleObj name="PDF" r:id="rId2" imgW="0" imgH="0" progId="FoxitPhantomPDF.Document">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116631"/>
                        <a:ext cx="4536504" cy="6514991"/>
                      </a:xfrm>
                      <a:prstGeom prst="rect">
                        <a:avLst/>
                      </a:prstGeom>
                      <a:noFill/>
                    </p:spPr>
                  </p:pic>
                </p:oleObj>
              </mc:Fallback>
            </mc:AlternateContent>
          </a:graphicData>
        </a:graphic>
      </p:graphicFrame>
    </p:spTree>
    <p:extLst>
      <p:ext uri="{BB962C8B-B14F-4D97-AF65-F5344CB8AC3E}">
        <p14:creationId xmlns:p14="http://schemas.microsoft.com/office/powerpoint/2010/main" val="1786336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2578298"/>
          </a:xfrm>
        </p:spPr>
        <p:txBody>
          <a:bodyPr>
            <a:normAutofit/>
          </a:bodyPr>
          <a:lstStyle/>
          <a:p>
            <a:r>
              <a:rPr lang="it-IT" b="1" dirty="0">
                <a:solidFill>
                  <a:srgbClr val="FF0000"/>
                </a:solidFill>
                <a:latin typeface="Century" panose="02040604050505020304" pitchFamily="18" charset="0"/>
              </a:rPr>
              <a:t>Sinodalità ed Ecumenismo</a:t>
            </a:r>
            <a:br>
              <a:rPr lang="it-IT" b="1" dirty="0">
                <a:solidFill>
                  <a:srgbClr val="FF0000"/>
                </a:solidFill>
                <a:latin typeface="Century" panose="02040604050505020304" pitchFamily="18" charset="0"/>
              </a:rPr>
            </a:br>
            <a:br>
              <a:rPr lang="it-IT" b="1" dirty="0">
                <a:solidFill>
                  <a:srgbClr val="FF0000"/>
                </a:solidFill>
                <a:latin typeface="Century" panose="02040604050505020304" pitchFamily="18" charset="0"/>
              </a:rPr>
            </a:br>
            <a:r>
              <a:rPr lang="it-IT" b="1" dirty="0">
                <a:solidFill>
                  <a:srgbClr val="FF0000"/>
                </a:solidFill>
                <a:latin typeface="Century" panose="02040604050505020304" pitchFamily="18" charset="0"/>
              </a:rPr>
              <a:t>nelle Chiese Ortodosse</a:t>
            </a:r>
            <a:br>
              <a:rPr lang="it-IT" sz="2800" dirty="0">
                <a:solidFill>
                  <a:srgbClr val="FF0000"/>
                </a:solidFill>
                <a:latin typeface="Calibri" panose="020F0502020204030204" pitchFamily="34" charset="0"/>
                <a:cs typeface="Calibri" panose="020F0502020204030204" pitchFamily="34" charset="0"/>
              </a:rPr>
            </a:br>
            <a:r>
              <a:rPr lang="it-IT" sz="2400" dirty="0">
                <a:solidFill>
                  <a:srgbClr val="FF000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4361248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07504" y="188640"/>
            <a:ext cx="4104456" cy="6370975"/>
          </a:xfrm>
          <a:prstGeom prst="rect">
            <a:avLst/>
          </a:prstGeom>
        </p:spPr>
        <p:txBody>
          <a:bodyPr wrap="square">
            <a:spAutoFit/>
          </a:bodyPr>
          <a:lstStyle/>
          <a:p>
            <a:pPr algn="just"/>
            <a:r>
              <a:rPr lang="it-IT" sz="2400" dirty="0">
                <a:latin typeface="Times New Roman" panose="02020603050405020304" pitchFamily="18" charset="0"/>
                <a:ea typeface="Times New Roman" panose="02020603050405020304" pitchFamily="18" charset="0"/>
              </a:rPr>
              <a:t>«Le confessioni sono come quelle persone che amano denunciare il prossimo e dilapidano le proprie sostanze nei processi, vivendo in miseria e a pancia vuota. </a:t>
            </a:r>
            <a:r>
              <a:rPr lang="it-IT" sz="2400" b="1" dirty="0">
                <a:latin typeface="Times New Roman" panose="02020603050405020304" pitchFamily="18" charset="0"/>
                <a:ea typeface="Times New Roman" panose="02020603050405020304" pitchFamily="18" charset="0"/>
              </a:rPr>
              <a:t>Se solo un’infima parte dell’energia che si spreca per essere ostili al prossimo venisse utilizzata per amare sé stessi, l’umanità potrebbe tirare il fiato e prosperare</a:t>
            </a:r>
            <a:r>
              <a:rPr lang="it-IT" sz="2400" dirty="0">
                <a:latin typeface="Times New Roman" panose="02020603050405020304" pitchFamily="18" charset="0"/>
                <a:ea typeface="Times New Roman" panose="02020603050405020304" pitchFamily="18" charset="0"/>
              </a:rPr>
              <a:t>. (…) Quel che dovrebbe esserci, piuttosto, è una </a:t>
            </a:r>
            <a:r>
              <a:rPr lang="it-IT" sz="2400" b="1" i="1" dirty="0">
                <a:latin typeface="Times New Roman" panose="02020603050405020304" pitchFamily="18" charset="0"/>
                <a:ea typeface="Times New Roman" panose="02020603050405020304" pitchFamily="18" charset="0"/>
              </a:rPr>
              <a:t>reciproca comprensione</a:t>
            </a:r>
            <a:r>
              <a:rPr lang="it-IT" sz="2400" dirty="0">
                <a:latin typeface="Times New Roman" panose="02020603050405020304" pitchFamily="18" charset="0"/>
                <a:ea typeface="Times New Roman" panose="02020603050405020304" pitchFamily="18" charset="0"/>
              </a:rPr>
              <a:t>».</a:t>
            </a:r>
          </a:p>
          <a:p>
            <a:pPr algn="just"/>
            <a:r>
              <a:rPr lang="it-IT" sz="2400" dirty="0">
                <a:latin typeface="Times New Roman" panose="02020603050405020304" pitchFamily="18" charset="0"/>
                <a:ea typeface="Times New Roman" panose="02020603050405020304" pitchFamily="18" charset="0"/>
              </a:rPr>
              <a:t>(</a:t>
            </a:r>
            <a:r>
              <a:rPr lang="it-IT" sz="2400" dirty="0" err="1">
                <a:latin typeface="Times New Roman" panose="02020603050405020304" pitchFamily="18" charset="0"/>
                <a:ea typeface="Times New Roman" panose="02020603050405020304" pitchFamily="18" charset="0"/>
              </a:rPr>
              <a:t>P.A.Florenskij</a:t>
            </a:r>
            <a:r>
              <a:rPr lang="it-IT" sz="2400" dirty="0">
                <a:latin typeface="Times New Roman" panose="02020603050405020304" pitchFamily="18" charset="0"/>
                <a:ea typeface="Times New Roman" panose="02020603050405020304" pitchFamily="18" charset="0"/>
              </a:rPr>
              <a:t>, </a:t>
            </a:r>
            <a:r>
              <a:rPr lang="it-IT" sz="2400" b="1" i="1" dirty="0">
                <a:latin typeface="Times New Roman" panose="02020603050405020304" pitchFamily="18" charset="0"/>
                <a:ea typeface="Times New Roman" panose="02020603050405020304" pitchFamily="18" charset="0"/>
              </a:rPr>
              <a:t>Nota sull’Ortodossia</a:t>
            </a:r>
            <a:r>
              <a:rPr lang="it-IT" sz="2400" dirty="0">
                <a:latin typeface="Times New Roman" panose="02020603050405020304" pitchFamily="18" charset="0"/>
                <a:ea typeface="Times New Roman" panose="02020603050405020304" pitchFamily="18" charset="0"/>
              </a:rPr>
              <a:t>, in </a:t>
            </a:r>
            <a:r>
              <a:rPr lang="it-IT" sz="2400" i="1" dirty="0">
                <a:latin typeface="Times New Roman" panose="02020603050405020304" pitchFamily="18" charset="0"/>
                <a:ea typeface="Times New Roman" panose="02020603050405020304" pitchFamily="18" charset="0"/>
              </a:rPr>
              <a:t>Bellezza e Liturgia</a:t>
            </a:r>
            <a:r>
              <a:rPr lang="it-IT" sz="2400" dirty="0">
                <a:latin typeface="Times New Roman" panose="02020603050405020304" pitchFamily="18" charset="0"/>
                <a:ea typeface="Times New Roman" panose="02020603050405020304" pitchFamily="18" charset="0"/>
              </a:rPr>
              <a:t>)</a:t>
            </a:r>
            <a:endParaRPr lang="it-IT" sz="2400" dirty="0">
              <a:effectLst/>
              <a:latin typeface="Times New Roman" panose="02020603050405020304" pitchFamily="18" charset="0"/>
              <a:ea typeface="Times New Roman" panose="02020603050405020304" pitchFamily="18" charset="0"/>
            </a:endParaRPr>
          </a:p>
        </p:txBody>
      </p:sp>
      <p:pic>
        <p:nvPicPr>
          <p:cNvPr id="3" name="Picture 2" descr="C:\Users\Alba\Desktop\Foto di P.A.  Florenskij\Bild 32.tif"/>
          <p:cNvPicPr>
            <a:picLocks noChangeAspect="1" noChangeArrowheads="1"/>
          </p:cNvPicPr>
          <p:nvPr/>
        </p:nvPicPr>
        <p:blipFill>
          <a:blip r:embed="rId2" cstate="print"/>
          <a:srcRect/>
          <a:stretch>
            <a:fillRect/>
          </a:stretch>
        </p:blipFill>
        <p:spPr bwMode="auto">
          <a:xfrm>
            <a:off x="4372305" y="66884"/>
            <a:ext cx="4631153" cy="6614486"/>
          </a:xfrm>
          <a:prstGeom prst="rect">
            <a:avLst/>
          </a:prstGeom>
          <a:noFill/>
        </p:spPr>
      </p:pic>
    </p:spTree>
    <p:extLst>
      <p:ext uri="{BB962C8B-B14F-4D97-AF65-F5344CB8AC3E}">
        <p14:creationId xmlns:p14="http://schemas.microsoft.com/office/powerpoint/2010/main" val="10788154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07504" y="260649"/>
            <a:ext cx="4536504" cy="6597352"/>
          </a:xfrm>
          <a:prstGeom prst="rect">
            <a:avLst/>
          </a:prstGeom>
        </p:spPr>
        <p:txBody>
          <a:bodyPr wrap="square">
            <a:spAutoFit/>
          </a:bodyPr>
          <a:lstStyle/>
          <a:p>
            <a:pPr algn="just"/>
            <a:r>
              <a:rPr lang="it-IT" sz="2400" dirty="0"/>
              <a:t>«La cultura è sempre determinata </a:t>
            </a:r>
            <a:r>
              <a:rPr lang="it-IT" sz="2400" b="1" dirty="0"/>
              <a:t>dall’orientamento della nostra coscienza</a:t>
            </a:r>
            <a:r>
              <a:rPr lang="it-IT" sz="2400" dirty="0"/>
              <a:t>, stella polare che stabilisce il nostro posto in questa vita. (…) Se i cristiani di una confessione credessero nella sincerità </a:t>
            </a:r>
            <a:r>
              <a:rPr lang="it-IT" sz="2400" b="1" dirty="0"/>
              <a:t>dell’orientamento della coscienza verso Cristo dei cristiani delle altre confessioni</a:t>
            </a:r>
            <a:r>
              <a:rPr lang="it-IT" sz="2400" dirty="0"/>
              <a:t>, è verosimile che non ci sarebbero divisioni tra loro, ma senza che ciò implichi, tuttavia, una eliminazione delle diversità».</a:t>
            </a:r>
          </a:p>
          <a:p>
            <a:pPr algn="just"/>
            <a:endParaRPr lang="it-IT" sz="2400" dirty="0"/>
          </a:p>
          <a:p>
            <a:pPr algn="just"/>
            <a:r>
              <a:rPr lang="it-IT" sz="2400" dirty="0">
                <a:latin typeface="Times New Roman" panose="02020603050405020304" pitchFamily="18" charset="0"/>
                <a:ea typeface="Times New Roman" panose="02020603050405020304" pitchFamily="18" charset="0"/>
              </a:rPr>
              <a:t>(P.A. </a:t>
            </a:r>
            <a:r>
              <a:rPr lang="it-IT" sz="2400" dirty="0" err="1">
                <a:latin typeface="Times New Roman" panose="02020603050405020304" pitchFamily="18" charset="0"/>
                <a:ea typeface="Times New Roman" panose="02020603050405020304" pitchFamily="18" charset="0"/>
              </a:rPr>
              <a:t>Florenskij</a:t>
            </a:r>
            <a:r>
              <a:rPr lang="it-IT" sz="2400" dirty="0">
                <a:latin typeface="Times New Roman" panose="02020603050405020304" pitchFamily="18" charset="0"/>
                <a:ea typeface="Times New Roman" panose="02020603050405020304" pitchFamily="18" charset="0"/>
              </a:rPr>
              <a:t>, </a:t>
            </a:r>
            <a:r>
              <a:rPr lang="it-IT" sz="2400" b="1" i="1" dirty="0">
                <a:latin typeface="Times New Roman" panose="02020603050405020304" pitchFamily="18" charset="0"/>
                <a:ea typeface="Times New Roman" panose="02020603050405020304" pitchFamily="18" charset="0"/>
              </a:rPr>
              <a:t>Cristianesimo e cultura</a:t>
            </a:r>
            <a:r>
              <a:rPr lang="it-IT" sz="2400" dirty="0">
                <a:latin typeface="Times New Roman" panose="02020603050405020304" pitchFamily="18" charset="0"/>
                <a:ea typeface="Times New Roman" panose="02020603050405020304" pitchFamily="18" charset="0"/>
              </a:rPr>
              <a:t>, 1923- in </a:t>
            </a:r>
            <a:r>
              <a:rPr lang="it-IT" sz="2400" i="1" dirty="0">
                <a:latin typeface="Times New Roman" panose="02020603050405020304" pitchFamily="18" charset="0"/>
                <a:ea typeface="Times New Roman" panose="02020603050405020304" pitchFamily="18" charset="0"/>
              </a:rPr>
              <a:t>Bellezza e Liturgia</a:t>
            </a:r>
            <a:r>
              <a:rPr lang="it-IT" sz="2400" dirty="0">
                <a:latin typeface="Times New Roman" panose="02020603050405020304" pitchFamily="18" charset="0"/>
                <a:ea typeface="Times New Roman" panose="02020603050405020304" pitchFamily="18" charset="0"/>
              </a:rPr>
              <a:t>)</a:t>
            </a:r>
            <a:endParaRPr lang="it-IT" sz="2400" dirty="0">
              <a:effectLst/>
            </a:endParaRPr>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8913" y="116632"/>
            <a:ext cx="4395087" cy="6514991"/>
          </a:xfrm>
          <a:prstGeom prst="rect">
            <a:avLst/>
          </a:prstGeom>
        </p:spPr>
      </p:pic>
    </p:spTree>
    <p:extLst>
      <p:ext uri="{BB962C8B-B14F-4D97-AF65-F5344CB8AC3E}">
        <p14:creationId xmlns:p14="http://schemas.microsoft.com/office/powerpoint/2010/main" val="23239596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188640"/>
            <a:ext cx="9144000" cy="7232749"/>
          </a:xfrm>
          <a:prstGeom prst="rect">
            <a:avLst/>
          </a:prstGeom>
        </p:spPr>
        <p:txBody>
          <a:bodyPr wrap="square">
            <a:spAutoFit/>
          </a:bodyPr>
          <a:lstStyle/>
          <a:p>
            <a:pPr algn="just"/>
            <a:r>
              <a:rPr lang="it-IT" sz="2800" dirty="0">
                <a:latin typeface="Times New Roman" panose="02020603050405020304" pitchFamily="18" charset="0"/>
                <a:cs typeface="Times New Roman" panose="02020603050405020304" pitchFamily="18" charset="0"/>
              </a:rPr>
              <a:t>«Il mondo cristiano è saturo di reciproca diffidenza, di sentimenti malevoli e ostilità. È corrotto alle fondamenta, giacché </a:t>
            </a:r>
            <a:r>
              <a:rPr lang="it-IT" sz="2800" b="1" dirty="0">
                <a:latin typeface="Times New Roman" panose="02020603050405020304" pitchFamily="18" charset="0"/>
                <a:cs typeface="Times New Roman" panose="02020603050405020304" pitchFamily="18" charset="0"/>
              </a:rPr>
              <a:t>non ha una fede attiva in Cristo</a:t>
            </a:r>
            <a:r>
              <a:rPr lang="it-IT" sz="2800" dirty="0">
                <a:latin typeface="Times New Roman" panose="02020603050405020304" pitchFamily="18" charset="0"/>
                <a:cs typeface="Times New Roman" panose="02020603050405020304" pitchFamily="18" charset="0"/>
              </a:rPr>
              <a:t> e non ha il coraggio e l’onestà di riconoscere che la sua fede è corrotta. Si disquisisce volentieri di dettagli, sottigliezze e quisquilie delle formule dogmatiche, del rito e dei canoni, e se ne discetta all’infinito senza giungere a un accordo né da una parte, né dall’altra. </a:t>
            </a:r>
          </a:p>
          <a:p>
            <a:pPr algn="just"/>
            <a:r>
              <a:rPr lang="it-IT" sz="2800" dirty="0">
                <a:latin typeface="Times New Roman" panose="02020603050405020304" pitchFamily="18" charset="0"/>
                <a:cs typeface="Times New Roman" panose="02020603050405020304" pitchFamily="18" charset="0"/>
              </a:rPr>
              <a:t>Ma che queste discussioni risultino infruttuose non dipende forse dal fatto che esse affrontano le questioni della fede </a:t>
            </a:r>
            <a:r>
              <a:rPr lang="it-IT" sz="2800" b="1" dirty="0">
                <a:latin typeface="Times New Roman" panose="02020603050405020304" pitchFamily="18" charset="0"/>
                <a:cs typeface="Times New Roman" panose="02020603050405020304" pitchFamily="18" charset="0"/>
              </a:rPr>
              <a:t>non dal di dentro, come credenti, ma dal difuori, come archeologi</a:t>
            </a:r>
            <a:r>
              <a:rPr lang="it-IT" sz="2800" dirty="0">
                <a:latin typeface="Times New Roman" panose="02020603050405020304" pitchFamily="18" charset="0"/>
                <a:cs typeface="Times New Roman" panose="02020603050405020304" pitchFamily="18" charset="0"/>
              </a:rPr>
              <a:t>, perdendo il senso della realtà spirituale e diventando come ciechi incapaci di cogliere l’intero?» </a:t>
            </a:r>
          </a:p>
          <a:p>
            <a:pPr algn="just"/>
            <a:endParaRPr lang="it-IT" sz="2800" dirty="0">
              <a:latin typeface="Times New Roman" panose="02020603050405020304" pitchFamily="18" charset="0"/>
              <a:cs typeface="Times New Roman" panose="02020603050405020304" pitchFamily="18" charset="0"/>
            </a:endParaRPr>
          </a:p>
          <a:p>
            <a:pPr algn="just"/>
            <a:r>
              <a:rPr lang="it-IT" sz="2400" dirty="0">
                <a:latin typeface="Times New Roman" panose="02020603050405020304" pitchFamily="18" charset="0"/>
                <a:ea typeface="Times New Roman" panose="02020603050405020304" pitchFamily="18" charset="0"/>
              </a:rPr>
              <a:t>(P.A. </a:t>
            </a:r>
            <a:r>
              <a:rPr lang="it-IT" sz="2400" dirty="0" err="1">
                <a:latin typeface="Times New Roman" panose="02020603050405020304" pitchFamily="18" charset="0"/>
                <a:ea typeface="Times New Roman" panose="02020603050405020304" pitchFamily="18" charset="0"/>
              </a:rPr>
              <a:t>Florenskij</a:t>
            </a:r>
            <a:r>
              <a:rPr lang="it-IT" sz="2400" dirty="0">
                <a:latin typeface="Times New Roman" panose="02020603050405020304" pitchFamily="18" charset="0"/>
                <a:ea typeface="Times New Roman" panose="02020603050405020304" pitchFamily="18" charset="0"/>
              </a:rPr>
              <a:t>, </a:t>
            </a:r>
            <a:r>
              <a:rPr lang="it-IT" sz="2400" b="1" i="1" dirty="0">
                <a:latin typeface="Times New Roman" panose="02020603050405020304" pitchFamily="18" charset="0"/>
                <a:ea typeface="Times New Roman" panose="02020603050405020304" pitchFamily="18" charset="0"/>
              </a:rPr>
              <a:t>Cristianesimo e cultura</a:t>
            </a:r>
            <a:r>
              <a:rPr lang="it-IT" sz="2400" dirty="0">
                <a:latin typeface="Times New Roman" panose="02020603050405020304" pitchFamily="18" charset="0"/>
                <a:ea typeface="Times New Roman" panose="02020603050405020304" pitchFamily="18" charset="0"/>
              </a:rPr>
              <a:t>, 1923-  in </a:t>
            </a:r>
            <a:r>
              <a:rPr lang="it-IT" sz="2400" i="1" dirty="0">
                <a:latin typeface="Times New Roman" panose="02020603050405020304" pitchFamily="18" charset="0"/>
                <a:ea typeface="Times New Roman" panose="02020603050405020304" pitchFamily="18" charset="0"/>
              </a:rPr>
              <a:t>Bellezza e Liturgia</a:t>
            </a:r>
            <a:r>
              <a:rPr lang="it-IT" sz="2400" dirty="0">
                <a:latin typeface="Times New Roman" panose="02020603050405020304" pitchFamily="18" charset="0"/>
                <a:ea typeface="Times New Roman" panose="02020603050405020304" pitchFamily="18" charset="0"/>
              </a:rPr>
              <a:t>)</a:t>
            </a:r>
          </a:p>
          <a:p>
            <a:pPr algn="just"/>
            <a:endParaRPr lang="it-IT" sz="2400" dirty="0"/>
          </a:p>
          <a:p>
            <a:pPr algn="just"/>
            <a:endParaRPr lang="it-IT" sz="2400" dirty="0">
              <a:effectLst/>
            </a:endParaRPr>
          </a:p>
        </p:txBody>
      </p:sp>
    </p:spTree>
    <p:extLst>
      <p:ext uri="{BB962C8B-B14F-4D97-AF65-F5344CB8AC3E}">
        <p14:creationId xmlns:p14="http://schemas.microsoft.com/office/powerpoint/2010/main" val="38388225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1"/>
            <a:ext cx="4860032" cy="6740307"/>
          </a:xfrm>
          <a:prstGeom prst="rect">
            <a:avLst/>
          </a:prstGeom>
        </p:spPr>
        <p:txBody>
          <a:bodyPr wrap="square">
            <a:spAutoFit/>
          </a:bodyPr>
          <a:lstStyle/>
          <a:p>
            <a:pPr algn="just"/>
            <a:r>
              <a:rPr lang="it-IT" sz="2400" dirty="0"/>
              <a:t>«Non c’è cancelleria, burocrazia o diplomazia ecclesiastica che possa istillare l’unità della fede e dell’amore dove non ci sono. Le giunture esterne non solo non uniscono il mondo cristiano, ma al contrario creano maggiore isolamento tra le confessioni. Va riconosciuto che </a:t>
            </a:r>
            <a:r>
              <a:rPr lang="it-IT" sz="2400" b="1" dirty="0"/>
              <a:t>la vera causa della divisione</a:t>
            </a:r>
            <a:r>
              <a:rPr lang="it-IT" sz="2400" dirty="0"/>
              <a:t> che affligge il mondo cristiano non sono le differenze di dottrina, di rito o di struttura ecclesiale, bensì </a:t>
            </a:r>
            <a:r>
              <a:rPr lang="it-IT" sz="2400" b="1" dirty="0"/>
              <a:t>la profonda e reciproca diffidenza nei fondamenti, e cioè nella fede in Cristo Figlio di Dio che si è fatto carne</a:t>
            </a:r>
            <a:r>
              <a:rPr lang="it-IT" sz="2400" dirty="0"/>
              <a:t>».</a:t>
            </a:r>
          </a:p>
          <a:p>
            <a:pPr algn="just"/>
            <a:r>
              <a:rPr lang="it-IT" sz="2400" dirty="0">
                <a:latin typeface="Times New Roman" panose="02020603050405020304" pitchFamily="18" charset="0"/>
                <a:ea typeface="Times New Roman" panose="02020603050405020304" pitchFamily="18" charset="0"/>
              </a:rPr>
              <a:t>(P.A. </a:t>
            </a:r>
            <a:r>
              <a:rPr lang="it-IT" sz="2400" dirty="0" err="1">
                <a:latin typeface="Times New Roman" panose="02020603050405020304" pitchFamily="18" charset="0"/>
                <a:ea typeface="Times New Roman" panose="02020603050405020304" pitchFamily="18" charset="0"/>
              </a:rPr>
              <a:t>Florenskij</a:t>
            </a:r>
            <a:r>
              <a:rPr lang="it-IT" sz="2400" dirty="0">
                <a:latin typeface="Times New Roman" panose="02020603050405020304" pitchFamily="18" charset="0"/>
                <a:ea typeface="Times New Roman" panose="02020603050405020304" pitchFamily="18" charset="0"/>
              </a:rPr>
              <a:t>, </a:t>
            </a:r>
            <a:r>
              <a:rPr lang="it-IT" sz="2400" b="1" i="1" dirty="0">
                <a:latin typeface="Times New Roman" panose="02020603050405020304" pitchFamily="18" charset="0"/>
                <a:ea typeface="Times New Roman" panose="02020603050405020304" pitchFamily="18" charset="0"/>
              </a:rPr>
              <a:t>Cristianesimo e cultura</a:t>
            </a:r>
            <a:r>
              <a:rPr lang="it-IT" sz="2400" dirty="0">
                <a:latin typeface="Times New Roman" panose="02020603050405020304" pitchFamily="18" charset="0"/>
                <a:ea typeface="Times New Roman" panose="02020603050405020304" pitchFamily="18" charset="0"/>
              </a:rPr>
              <a:t>, 1923-  in </a:t>
            </a:r>
            <a:r>
              <a:rPr lang="it-IT" sz="2400" i="1" dirty="0">
                <a:latin typeface="Times New Roman" panose="02020603050405020304" pitchFamily="18" charset="0"/>
                <a:ea typeface="Times New Roman" panose="02020603050405020304" pitchFamily="18" charset="0"/>
              </a:rPr>
              <a:t>Bellezza e Liturgia</a:t>
            </a:r>
            <a:r>
              <a:rPr lang="it-IT" sz="2400" dirty="0">
                <a:latin typeface="Times New Roman" panose="02020603050405020304" pitchFamily="18" charset="0"/>
                <a:ea typeface="Times New Roman" panose="02020603050405020304" pitchFamily="18" charset="0"/>
              </a:rPr>
              <a:t>)</a:t>
            </a:r>
            <a:endParaRPr lang="it-IT" sz="2400" dirty="0">
              <a:effectLst/>
            </a:endParaRPr>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6056" y="332656"/>
            <a:ext cx="4103035" cy="5746418"/>
          </a:xfrm>
          <a:prstGeom prst="rect">
            <a:avLst/>
          </a:prstGeom>
        </p:spPr>
      </p:pic>
    </p:spTree>
    <p:extLst>
      <p:ext uri="{BB962C8B-B14F-4D97-AF65-F5344CB8AC3E}">
        <p14:creationId xmlns:p14="http://schemas.microsoft.com/office/powerpoint/2010/main" val="30332279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07504" y="188641"/>
            <a:ext cx="4032448" cy="6370975"/>
          </a:xfrm>
          <a:prstGeom prst="rect">
            <a:avLst/>
          </a:prstGeom>
        </p:spPr>
        <p:txBody>
          <a:bodyPr wrap="square">
            <a:spAutoFit/>
          </a:bodyPr>
          <a:lstStyle/>
          <a:p>
            <a:pPr algn="just"/>
            <a:r>
              <a:rPr lang="it-IT" sz="2400" dirty="0">
                <a:latin typeface="Times New Roman" panose="02020603050405020304" pitchFamily="18" charset="0"/>
                <a:cs typeface="Times New Roman" panose="02020603050405020304" pitchFamily="18" charset="0"/>
              </a:rPr>
              <a:t>«Diciamo di essere ricchi, e invece siamo poveri, giacché </a:t>
            </a:r>
            <a:r>
              <a:rPr lang="it-IT" sz="2400" u="sng" dirty="0">
                <a:latin typeface="Times New Roman" panose="02020603050405020304" pitchFamily="18" charset="0"/>
                <a:cs typeface="Times New Roman" panose="02020603050405020304" pitchFamily="18" charset="0"/>
              </a:rPr>
              <a:t>il frutto della nostra cultura ci mostra che la nostra coscienza non è orientata a Cristo</a:t>
            </a:r>
            <a:r>
              <a:rPr lang="it-IT" sz="2400" dirty="0">
                <a:latin typeface="Times New Roman" panose="02020603050405020304" pitchFamily="18" charset="0"/>
                <a:cs typeface="Times New Roman" panose="02020603050405020304" pitchFamily="18" charset="0"/>
              </a:rPr>
              <a:t>. Mettiamo dunque da parte la nostra presunzione di ricchezza e rendiamoci conto veramente che </a:t>
            </a:r>
            <a:r>
              <a:rPr lang="it-IT" sz="2400" b="1" u="sng" dirty="0">
                <a:latin typeface="Times New Roman" panose="02020603050405020304" pitchFamily="18" charset="0"/>
                <a:cs typeface="Times New Roman" panose="02020603050405020304" pitchFamily="18" charset="0"/>
              </a:rPr>
              <a:t>i sommi tesori della Chiesa Universale </a:t>
            </a:r>
            <a:r>
              <a:rPr lang="it-IT" sz="2400" b="1" i="1" u="sng" dirty="0">
                <a:latin typeface="Times New Roman" panose="02020603050405020304" pitchFamily="18" charset="0"/>
                <a:cs typeface="Times New Roman" panose="02020603050405020304" pitchFamily="18" charset="0"/>
              </a:rPr>
              <a:t>possono </a:t>
            </a:r>
            <a:r>
              <a:rPr lang="it-IT" sz="2400" b="1" u="sng" dirty="0">
                <a:latin typeface="Times New Roman" panose="02020603050405020304" pitchFamily="18" charset="0"/>
                <a:cs typeface="Times New Roman" panose="02020603050405020304" pitchFamily="18" charset="0"/>
              </a:rPr>
              <a:t>diventare nostri tramite Cristo, ma di fatto non sono di nostra proprietà</a:t>
            </a:r>
            <a:r>
              <a:rPr lang="it-IT" sz="2400" dirty="0">
                <a:latin typeface="Times New Roman" panose="02020603050405020304" pitchFamily="18" charset="0"/>
                <a:cs typeface="Times New Roman" panose="02020603050405020304" pitchFamily="18" charset="0"/>
              </a:rPr>
              <a:t>».</a:t>
            </a:r>
          </a:p>
          <a:p>
            <a:pPr algn="just"/>
            <a:endParaRPr lang="it-IT" sz="2400" dirty="0">
              <a:latin typeface="Times New Roman" panose="02020603050405020304" pitchFamily="18" charset="0"/>
              <a:cs typeface="Times New Roman" panose="02020603050405020304" pitchFamily="18" charset="0"/>
            </a:endParaRPr>
          </a:p>
          <a:p>
            <a:pPr algn="just"/>
            <a:r>
              <a:rPr lang="it-IT" sz="2400" dirty="0">
                <a:latin typeface="Times New Roman" panose="02020603050405020304" pitchFamily="18" charset="0"/>
                <a:ea typeface="Times New Roman" panose="02020603050405020304" pitchFamily="18" charset="0"/>
              </a:rPr>
              <a:t>(P.A. </a:t>
            </a:r>
            <a:r>
              <a:rPr lang="it-IT" sz="2400" dirty="0" err="1">
                <a:latin typeface="Times New Roman" panose="02020603050405020304" pitchFamily="18" charset="0"/>
                <a:ea typeface="Times New Roman" panose="02020603050405020304" pitchFamily="18" charset="0"/>
              </a:rPr>
              <a:t>Florenskij</a:t>
            </a:r>
            <a:r>
              <a:rPr lang="it-IT" sz="2400" dirty="0">
                <a:latin typeface="Times New Roman" panose="02020603050405020304" pitchFamily="18" charset="0"/>
                <a:ea typeface="Times New Roman" panose="02020603050405020304" pitchFamily="18" charset="0"/>
              </a:rPr>
              <a:t>, </a:t>
            </a:r>
            <a:r>
              <a:rPr lang="it-IT" sz="2400" b="1" i="1" dirty="0">
                <a:latin typeface="Times New Roman" panose="02020603050405020304" pitchFamily="18" charset="0"/>
                <a:ea typeface="Times New Roman" panose="02020603050405020304" pitchFamily="18" charset="0"/>
              </a:rPr>
              <a:t>Cristianesimo e cultura</a:t>
            </a:r>
            <a:r>
              <a:rPr lang="it-IT" sz="2400" dirty="0">
                <a:latin typeface="Times New Roman" panose="02020603050405020304" pitchFamily="18" charset="0"/>
                <a:ea typeface="Times New Roman" panose="02020603050405020304" pitchFamily="18" charset="0"/>
              </a:rPr>
              <a:t>, 1923-  in </a:t>
            </a:r>
            <a:r>
              <a:rPr lang="it-IT" sz="2400" i="1" dirty="0">
                <a:latin typeface="Times New Roman" panose="02020603050405020304" pitchFamily="18" charset="0"/>
                <a:ea typeface="Times New Roman" panose="02020603050405020304" pitchFamily="18" charset="0"/>
              </a:rPr>
              <a:t>Bellezza e Liturgia</a:t>
            </a:r>
            <a:r>
              <a:rPr lang="it-IT" sz="2400" dirty="0">
                <a:latin typeface="Times New Roman" panose="02020603050405020304" pitchFamily="18" charset="0"/>
                <a:ea typeface="Times New Roman" panose="02020603050405020304" pitchFamily="18" charset="0"/>
              </a:rPr>
              <a:t>)</a:t>
            </a:r>
            <a:endParaRPr lang="it-IT" sz="2400" dirty="0">
              <a:effectLst/>
              <a:latin typeface="Times New Roman" panose="02020603050405020304" pitchFamily="18" charset="0"/>
              <a:cs typeface="Times New Roman" panose="02020603050405020304" pitchFamily="18" charset="0"/>
            </a:endParaRPr>
          </a:p>
        </p:txBody>
      </p:sp>
      <p:pic>
        <p:nvPicPr>
          <p:cNvPr id="4" name="Picture 2" descr="C:\Users\Alba\Desktop\Foto Florenskij\Scan_Pic0044.jpg"/>
          <p:cNvPicPr>
            <a:picLocks noChangeAspect="1" noChangeArrowheads="1"/>
          </p:cNvPicPr>
          <p:nvPr/>
        </p:nvPicPr>
        <p:blipFill>
          <a:blip r:embed="rId2" cstate="print"/>
          <a:srcRect/>
          <a:stretch>
            <a:fillRect/>
          </a:stretch>
        </p:blipFill>
        <p:spPr bwMode="auto">
          <a:xfrm>
            <a:off x="4355976" y="188641"/>
            <a:ext cx="4766320" cy="6480720"/>
          </a:xfrm>
          <a:prstGeom prst="rect">
            <a:avLst/>
          </a:prstGeom>
          <a:noFill/>
        </p:spPr>
      </p:pic>
    </p:spTree>
    <p:extLst>
      <p:ext uri="{BB962C8B-B14F-4D97-AF65-F5344CB8AC3E}">
        <p14:creationId xmlns:p14="http://schemas.microsoft.com/office/powerpoint/2010/main" val="14888897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512" y="116632"/>
            <a:ext cx="4536504" cy="6370975"/>
          </a:xfrm>
          <a:prstGeom prst="rect">
            <a:avLst/>
          </a:prstGeom>
        </p:spPr>
        <p:txBody>
          <a:bodyPr wrap="square">
            <a:spAutoFit/>
          </a:bodyPr>
          <a:lstStyle/>
          <a:p>
            <a:pPr algn="just"/>
            <a:r>
              <a:rPr lang="it-IT" sz="2400" dirty="0">
                <a:latin typeface="Times New Roman" panose="02020603050405020304" pitchFamily="18" charset="0"/>
                <a:cs typeface="Times New Roman" panose="02020603050405020304" pitchFamily="18" charset="0"/>
              </a:rPr>
              <a:t>«Senza rinunciare a nulla di quanto ogni Chiesa ha fatto proprio, i cristiani devono issare il vessillo del cristianesimo nella forma di </a:t>
            </a:r>
            <a:r>
              <a:rPr lang="it-IT" sz="2400" b="1" dirty="0">
                <a:latin typeface="Times New Roman" panose="02020603050405020304" pitchFamily="18" charset="0"/>
                <a:cs typeface="Times New Roman" panose="02020603050405020304" pitchFamily="18" charset="0"/>
              </a:rPr>
              <a:t>un appello alla reciproca conoscenza nell’ecumene cristiana e all’edificazione di una cultura cristiana</a:t>
            </a:r>
            <a:r>
              <a:rPr lang="it-IT" sz="2400" dirty="0">
                <a:latin typeface="Times New Roman" panose="02020603050405020304" pitchFamily="18" charset="0"/>
                <a:cs typeface="Times New Roman" panose="02020603050405020304" pitchFamily="18" charset="0"/>
              </a:rPr>
              <a:t>; sarà attorno a questo vessillo che si riunirà il gregge di Cristo. …</a:t>
            </a:r>
          </a:p>
          <a:p>
            <a:pPr algn="just"/>
            <a:r>
              <a:rPr lang="it-IT" sz="2400" dirty="0">
                <a:latin typeface="Times New Roman" panose="02020603050405020304" pitchFamily="18" charset="0"/>
                <a:cs typeface="Times New Roman" panose="02020603050405020304" pitchFamily="18" charset="0"/>
              </a:rPr>
              <a:t>Tale vessillo riunirà solo quei tratti della vita spirituale senza i quali non vi sarebbe motivo di dirsi cristiani».</a:t>
            </a:r>
          </a:p>
          <a:p>
            <a:pPr algn="just"/>
            <a:r>
              <a:rPr lang="it-IT" sz="2400" dirty="0">
                <a:latin typeface="Times New Roman" panose="02020603050405020304" pitchFamily="18" charset="0"/>
                <a:ea typeface="Times New Roman" panose="02020603050405020304" pitchFamily="18" charset="0"/>
              </a:rPr>
              <a:t>(P.A. </a:t>
            </a:r>
            <a:r>
              <a:rPr lang="it-IT" sz="2400" dirty="0" err="1">
                <a:latin typeface="Times New Roman" panose="02020603050405020304" pitchFamily="18" charset="0"/>
                <a:ea typeface="Times New Roman" panose="02020603050405020304" pitchFamily="18" charset="0"/>
              </a:rPr>
              <a:t>Florenskij</a:t>
            </a:r>
            <a:r>
              <a:rPr lang="it-IT" sz="2400" dirty="0">
                <a:latin typeface="Times New Roman" panose="02020603050405020304" pitchFamily="18" charset="0"/>
                <a:ea typeface="Times New Roman" panose="02020603050405020304" pitchFamily="18" charset="0"/>
              </a:rPr>
              <a:t>, </a:t>
            </a:r>
            <a:r>
              <a:rPr lang="it-IT" sz="2400" b="1" i="1" dirty="0">
                <a:latin typeface="Times New Roman" panose="02020603050405020304" pitchFamily="18" charset="0"/>
                <a:ea typeface="Times New Roman" panose="02020603050405020304" pitchFamily="18" charset="0"/>
              </a:rPr>
              <a:t>Cristianesimo e cultura</a:t>
            </a:r>
            <a:r>
              <a:rPr lang="it-IT" sz="2400" dirty="0">
                <a:latin typeface="Times New Roman" panose="02020603050405020304" pitchFamily="18" charset="0"/>
                <a:ea typeface="Times New Roman" panose="02020603050405020304" pitchFamily="18" charset="0"/>
              </a:rPr>
              <a:t>, 1923-  in </a:t>
            </a:r>
            <a:r>
              <a:rPr lang="it-IT" sz="2400" i="1" dirty="0">
                <a:latin typeface="Times New Roman" panose="02020603050405020304" pitchFamily="18" charset="0"/>
                <a:ea typeface="Times New Roman" panose="02020603050405020304" pitchFamily="18" charset="0"/>
              </a:rPr>
              <a:t>Bellezza e Liturgia</a:t>
            </a:r>
            <a:r>
              <a:rPr lang="it-IT" sz="2400" dirty="0">
                <a:latin typeface="Times New Roman" panose="02020603050405020304" pitchFamily="18" charset="0"/>
                <a:ea typeface="Times New Roman" panose="02020603050405020304" pitchFamily="18" charset="0"/>
              </a:rPr>
              <a:t>)</a:t>
            </a:r>
            <a:r>
              <a:rPr lang="it-IT" dirty="0"/>
              <a:t> </a:t>
            </a:r>
            <a:endParaRPr lang="it-IT" dirty="0">
              <a:effectLst/>
            </a:endParaRPr>
          </a:p>
        </p:txBody>
      </p:sp>
      <p:pic>
        <p:nvPicPr>
          <p:cNvPr id="3" name="Picture 3" descr="C:\Users\Alba\Desktop\Foto di P.A.  Florenskij\Bild 25.tif"/>
          <p:cNvPicPr>
            <a:picLocks noChangeAspect="1" noChangeArrowheads="1"/>
          </p:cNvPicPr>
          <p:nvPr/>
        </p:nvPicPr>
        <p:blipFill>
          <a:blip r:embed="rId2" cstate="print"/>
          <a:srcRect/>
          <a:stretch>
            <a:fillRect/>
          </a:stretch>
        </p:blipFill>
        <p:spPr bwMode="auto">
          <a:xfrm>
            <a:off x="4860032" y="363483"/>
            <a:ext cx="4182118" cy="5877272"/>
          </a:xfrm>
          <a:prstGeom prst="rect">
            <a:avLst/>
          </a:prstGeom>
          <a:noFill/>
        </p:spPr>
      </p:pic>
    </p:spTree>
    <p:extLst>
      <p:ext uri="{BB962C8B-B14F-4D97-AF65-F5344CB8AC3E}">
        <p14:creationId xmlns:p14="http://schemas.microsoft.com/office/powerpoint/2010/main" val="19256593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ctrTitle"/>
          </p:nvPr>
        </p:nvSpPr>
        <p:spPr>
          <a:xfrm>
            <a:off x="179512" y="1556792"/>
            <a:ext cx="8712968" cy="4176464"/>
          </a:xfrm>
          <a:solidFill>
            <a:schemeClr val="accent6">
              <a:lumMod val="40000"/>
              <a:lumOff val="60000"/>
            </a:schemeClr>
          </a:solidFill>
          <a:ln>
            <a:solidFill>
              <a:srgbClr val="FF5050"/>
            </a:solidFill>
          </a:ln>
          <a:effectLst>
            <a:glow rad="101600">
              <a:schemeClr val="accent2">
                <a:satMod val="175000"/>
                <a:alpha val="40000"/>
              </a:schemeClr>
            </a:glow>
            <a:outerShdw blurRad="76200" dir="13500000" sy="23000" kx="1200000" algn="br" rotWithShape="0">
              <a:prstClr val="black">
                <a:alpha val="20000"/>
              </a:prstClr>
            </a:outerShdw>
          </a:effectLst>
        </p:spPr>
        <p:txBody>
          <a:bodyPr>
            <a:normAutofit fontScale="90000"/>
          </a:bodyPr>
          <a:lstStyle/>
          <a:p>
            <a:br>
              <a:rPr lang="it-IT" dirty="0">
                <a:solidFill>
                  <a:schemeClr val="tx2"/>
                </a:solidFill>
                <a:latin typeface="Baskerville Old Face" panose="02020602080505020303" pitchFamily="18" charset="0"/>
              </a:rPr>
            </a:br>
            <a:br>
              <a:rPr lang="it-IT" dirty="0">
                <a:solidFill>
                  <a:schemeClr val="tx2"/>
                </a:solidFill>
                <a:latin typeface="Baskerville Old Face" panose="02020602080505020303" pitchFamily="18" charset="0"/>
              </a:rPr>
            </a:br>
            <a:br>
              <a:rPr lang="it-IT" dirty="0">
                <a:solidFill>
                  <a:schemeClr val="tx2"/>
                </a:solidFill>
                <a:latin typeface="Baskerville Old Face" panose="02020602080505020303" pitchFamily="18" charset="0"/>
              </a:rPr>
            </a:br>
            <a:r>
              <a:rPr lang="it-IT" i="1" dirty="0">
                <a:latin typeface="Bodoni MT Black" panose="02070A03080606020203" pitchFamily="18" charset="0"/>
              </a:rPr>
              <a:t>Le implicazioni ecumeniche della guerra in Ucraina </a:t>
            </a:r>
            <a:br>
              <a:rPr lang="it-IT" dirty="0"/>
            </a:br>
            <a:r>
              <a:rPr lang="it-IT" i="1" dirty="0"/>
              <a:t>e le risorse spirituali ortodosse per la pace </a:t>
            </a:r>
            <a:br>
              <a:rPr lang="it-IT" i="1" dirty="0"/>
            </a:br>
            <a:br>
              <a:rPr lang="it-IT" sz="1800" i="1" dirty="0"/>
            </a:br>
            <a:br>
              <a:rPr lang="it-IT" dirty="0"/>
            </a:br>
            <a:br>
              <a:rPr lang="it-IT" sz="2200" dirty="0">
                <a:solidFill>
                  <a:srgbClr val="0070C0"/>
                </a:solidFill>
                <a:latin typeface="Baskerville Old Face" panose="02020602080505020303" pitchFamily="18" charset="0"/>
              </a:rPr>
            </a:br>
            <a:br>
              <a:rPr lang="it-IT" sz="1800" dirty="0">
                <a:solidFill>
                  <a:srgbClr val="4CC663"/>
                </a:solidFill>
              </a:rPr>
            </a:br>
            <a:br>
              <a:rPr lang="it-IT" sz="3600" dirty="0">
                <a:solidFill>
                  <a:srgbClr val="0070C0"/>
                </a:solidFill>
                <a:latin typeface="Baskerville Old Face" panose="02020602080505020303" pitchFamily="18" charset="0"/>
              </a:rPr>
            </a:br>
            <a:endParaRPr lang="it-IT" sz="3600" dirty="0">
              <a:solidFill>
                <a:schemeClr val="tx2"/>
              </a:solidFill>
              <a:latin typeface="Baskerville Old Face" panose="02020602080505020303" pitchFamily="18" charset="0"/>
            </a:endParaRPr>
          </a:p>
        </p:txBody>
      </p:sp>
    </p:spTree>
    <p:extLst>
      <p:ext uri="{BB962C8B-B14F-4D97-AF65-F5344CB8AC3E}">
        <p14:creationId xmlns:p14="http://schemas.microsoft.com/office/powerpoint/2010/main" val="339318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C9A736EC-97D2-7A29-0291-E39BA5F03C83}"/>
              </a:ext>
            </a:extLst>
          </p:cNvPr>
          <p:cNvSpPr txBox="1"/>
          <p:nvPr/>
        </p:nvSpPr>
        <p:spPr>
          <a:xfrm>
            <a:off x="0" y="548680"/>
            <a:ext cx="8820472" cy="6001643"/>
          </a:xfrm>
          <a:prstGeom prst="rect">
            <a:avLst/>
          </a:prstGeom>
          <a:noFill/>
        </p:spPr>
        <p:txBody>
          <a:bodyPr wrap="square">
            <a:spAutoFit/>
          </a:bodyPr>
          <a:lstStyle/>
          <a:p>
            <a:pPr algn="ctr" fontAlgn="base"/>
            <a:r>
              <a:rPr lang="it-IT" sz="3200" b="1" i="0" dirty="0">
                <a:effectLst/>
                <a:latin typeface="Times New Roman" panose="02020603050405020304" pitchFamily="18" charset="0"/>
                <a:cs typeface="Times New Roman" panose="02020603050405020304" pitchFamily="18" charset="0"/>
              </a:rPr>
              <a:t>Scansioni tematiche e argomentative</a:t>
            </a:r>
          </a:p>
          <a:p>
            <a:pPr algn="ctr" fontAlgn="base"/>
            <a:r>
              <a:rPr lang="it-IT" sz="3200" dirty="0">
                <a:latin typeface="Times New Roman" panose="02020603050405020304" pitchFamily="18" charset="0"/>
                <a:cs typeface="Times New Roman" panose="02020603050405020304" pitchFamily="18" charset="0"/>
              </a:rPr>
              <a:t>(in prospettiva ecumenica)</a:t>
            </a:r>
            <a:endParaRPr lang="it-IT" sz="3200" i="0" dirty="0">
              <a:effectLst/>
              <a:latin typeface="Times New Roman" panose="02020603050405020304" pitchFamily="18" charset="0"/>
              <a:cs typeface="Times New Roman" panose="02020603050405020304" pitchFamily="18" charset="0"/>
            </a:endParaRPr>
          </a:p>
          <a:p>
            <a:pPr algn="just" fontAlgn="base"/>
            <a:endParaRPr lang="it-IT" sz="3200" dirty="0">
              <a:latin typeface="Times New Roman" panose="02020603050405020304" pitchFamily="18" charset="0"/>
              <a:cs typeface="Times New Roman" panose="02020603050405020304" pitchFamily="18" charset="0"/>
            </a:endParaRPr>
          </a:p>
          <a:p>
            <a:pPr marL="514350" indent="-514350" algn="just" fontAlgn="base">
              <a:buAutoNum type="arabicPeriod"/>
            </a:pPr>
            <a:r>
              <a:rPr lang="it-IT" sz="3200" i="0" u="sng" dirty="0">
                <a:effectLst/>
                <a:latin typeface="Times New Roman" panose="02020603050405020304" pitchFamily="18" charset="0"/>
                <a:cs typeface="Times New Roman" panose="02020603050405020304" pitchFamily="18" charset="0"/>
              </a:rPr>
              <a:t>La Russia e l’Europa</a:t>
            </a:r>
            <a:r>
              <a:rPr lang="it-IT" sz="3200" b="0" i="0" dirty="0">
                <a:effectLst/>
                <a:latin typeface="Times New Roman" panose="02020603050405020304" pitchFamily="18" charset="0"/>
                <a:cs typeface="Times New Roman" panose="02020603050405020304" pitchFamily="18" charset="0"/>
              </a:rPr>
              <a:t>: problema aperto </a:t>
            </a:r>
            <a:r>
              <a:rPr lang="it-IT" sz="3200" dirty="0">
                <a:latin typeface="Times New Roman" panose="02020603050405020304" pitchFamily="18" charset="0"/>
                <a:cs typeface="Times New Roman" panose="02020603050405020304" pitchFamily="18" charset="0"/>
              </a:rPr>
              <a:t>(tra Oriente e Occidente)</a:t>
            </a:r>
            <a:endParaRPr lang="it-IT" sz="3200" b="0" i="0" dirty="0">
              <a:effectLst/>
              <a:latin typeface="Times New Roman" panose="02020603050405020304" pitchFamily="18" charset="0"/>
              <a:cs typeface="Times New Roman" panose="02020603050405020304" pitchFamily="18" charset="0"/>
            </a:endParaRPr>
          </a:p>
          <a:p>
            <a:pPr marL="514350" indent="-514350" algn="just" fontAlgn="base">
              <a:buFontTx/>
              <a:buAutoNum type="arabicPeriod"/>
            </a:pPr>
            <a:r>
              <a:rPr lang="it-IT" sz="3200" dirty="0">
                <a:latin typeface="Times New Roman" panose="02020603050405020304" pitchFamily="18" charset="0"/>
                <a:cs typeface="Times New Roman" panose="02020603050405020304" pitchFamily="18" charset="0"/>
              </a:rPr>
              <a:t>Le Chiese cristiane di fronte alla </a:t>
            </a:r>
            <a:r>
              <a:rPr lang="it-IT" sz="3200" u="sng" dirty="0">
                <a:latin typeface="Times New Roman" panose="02020603050405020304" pitchFamily="18" charset="0"/>
                <a:cs typeface="Times New Roman" panose="02020603050405020304" pitchFamily="18" charset="0"/>
              </a:rPr>
              <a:t>guerra </a:t>
            </a:r>
            <a:r>
              <a:rPr lang="it-IT" sz="3200" dirty="0">
                <a:latin typeface="Times New Roman" panose="02020603050405020304" pitchFamily="18" charset="0"/>
                <a:cs typeface="Times New Roman" panose="02020603050405020304" pitchFamily="18" charset="0"/>
              </a:rPr>
              <a:t>(l’ecumenismo ferito)</a:t>
            </a:r>
          </a:p>
          <a:p>
            <a:pPr marL="514350" indent="-514350" algn="just" fontAlgn="base">
              <a:buAutoNum type="arabicPeriod"/>
            </a:pPr>
            <a:r>
              <a:rPr lang="it-IT" sz="3200" dirty="0">
                <a:latin typeface="Times New Roman" panose="02020603050405020304" pitchFamily="18" charset="0"/>
                <a:cs typeface="Times New Roman" panose="02020603050405020304" pitchFamily="18" charset="0"/>
              </a:rPr>
              <a:t>Il «</a:t>
            </a:r>
            <a:r>
              <a:rPr lang="it-IT" sz="3200" dirty="0" err="1">
                <a:latin typeface="Times New Roman" panose="02020603050405020304" pitchFamily="18" charset="0"/>
                <a:cs typeface="Times New Roman" panose="02020603050405020304" pitchFamily="18" charset="0"/>
              </a:rPr>
              <a:t>Russkij</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mir</a:t>
            </a:r>
            <a:r>
              <a:rPr lang="it-IT" sz="3200" dirty="0">
                <a:latin typeface="Times New Roman" panose="02020603050405020304" pitchFamily="18" charset="0"/>
                <a:cs typeface="Times New Roman" panose="02020603050405020304" pitchFamily="18" charset="0"/>
              </a:rPr>
              <a:t>»… un mondo che diventa nemico di se stesso</a:t>
            </a:r>
          </a:p>
          <a:p>
            <a:pPr marL="514350" indent="-514350" algn="just" fontAlgn="base">
              <a:buAutoNum type="arabicPeriod"/>
            </a:pPr>
            <a:r>
              <a:rPr lang="it-IT" sz="3200" dirty="0">
                <a:latin typeface="Times New Roman" panose="02020603050405020304" pitchFamily="18" charset="0"/>
                <a:cs typeface="Times New Roman" panose="02020603050405020304" pitchFamily="18" charset="0"/>
              </a:rPr>
              <a:t>Cultura russa e spiritualità ortodossa </a:t>
            </a:r>
            <a:r>
              <a:rPr lang="it-IT" sz="3200" u="sng" dirty="0">
                <a:latin typeface="Times New Roman" panose="02020603050405020304" pitchFamily="18" charset="0"/>
                <a:cs typeface="Times New Roman" panose="02020603050405020304" pitchFamily="18" charset="0"/>
              </a:rPr>
              <a:t>al servizio della pace</a:t>
            </a:r>
          </a:p>
          <a:p>
            <a:pPr algn="just" fontAlgn="base"/>
            <a:r>
              <a:rPr lang="it-IT" sz="3200" b="0" i="0" dirty="0">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4533613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254D199-022C-E1F8-EF09-DD3440C964C2}"/>
              </a:ext>
            </a:extLst>
          </p:cNvPr>
          <p:cNvSpPr txBox="1"/>
          <p:nvPr/>
        </p:nvSpPr>
        <p:spPr>
          <a:xfrm>
            <a:off x="6694" y="3573016"/>
            <a:ext cx="9144000" cy="3108543"/>
          </a:xfrm>
          <a:prstGeom prst="rect">
            <a:avLst/>
          </a:prstGeom>
          <a:noFill/>
        </p:spPr>
        <p:txBody>
          <a:bodyPr wrap="square">
            <a:spAutoFit/>
          </a:bodyPr>
          <a:lstStyle/>
          <a:p>
            <a:pPr algn="just"/>
            <a:r>
              <a:rPr lang="it-IT" sz="2800" dirty="0">
                <a:solidFill>
                  <a:srgbClr val="333333"/>
                </a:solidFill>
                <a:effectLst/>
                <a:latin typeface="Times New Roman" panose="02020603050405020304" pitchFamily="18" charset="0"/>
                <a:ea typeface="Times New Roman" panose="02020603050405020304" pitchFamily="18" charset="0"/>
              </a:rPr>
              <a:t>La religione continua a essere strumento di potere, a Budapest, Kiev e Mosca. I leader religiosi </a:t>
            </a:r>
            <a:r>
              <a:rPr lang="it-IT" sz="2800" b="1" dirty="0">
                <a:solidFill>
                  <a:srgbClr val="333333"/>
                </a:solidFill>
                <a:effectLst/>
                <a:latin typeface="Times New Roman" panose="02020603050405020304" pitchFamily="18" charset="0"/>
                <a:ea typeface="Times New Roman" panose="02020603050405020304" pitchFamily="18" charset="0"/>
              </a:rPr>
              <a:t>perseguono propri obiettivi</a:t>
            </a:r>
            <a:r>
              <a:rPr lang="it-IT" sz="2800" dirty="0">
                <a:solidFill>
                  <a:srgbClr val="333333"/>
                </a:solidFill>
                <a:effectLst/>
                <a:latin typeface="Times New Roman" panose="02020603050405020304" pitchFamily="18" charset="0"/>
                <a:ea typeface="Times New Roman" panose="02020603050405020304" pitchFamily="18" charset="0"/>
              </a:rPr>
              <a:t>, a volte intrecciandoli con quelli della politica, a volte approfittando della situazione. Questo intrico di interessi </a:t>
            </a:r>
            <a:r>
              <a:rPr lang="it-IT" sz="2800" b="1" dirty="0">
                <a:solidFill>
                  <a:srgbClr val="333333"/>
                </a:solidFill>
                <a:effectLst/>
                <a:latin typeface="Times New Roman" panose="02020603050405020304" pitchFamily="18" charset="0"/>
                <a:ea typeface="Times New Roman" panose="02020603050405020304" pitchFamily="18" charset="0"/>
              </a:rPr>
              <a:t>non è una causa diretta del conflitto</a:t>
            </a:r>
            <a:r>
              <a:rPr lang="it-IT" sz="2800" dirty="0">
                <a:solidFill>
                  <a:srgbClr val="333333"/>
                </a:solidFill>
                <a:effectLst/>
                <a:latin typeface="Times New Roman" panose="02020603050405020304" pitchFamily="18" charset="0"/>
                <a:ea typeface="Times New Roman" panose="02020603050405020304" pitchFamily="18" charset="0"/>
              </a:rPr>
              <a:t> in Ucraina, ma le questioni religiose hanno fatto da sfondo alla guerra, hanno contribuito a prepararla e – in certa misura – a tutt’oggi l’</a:t>
            </a:r>
            <a:r>
              <a:rPr lang="it-IT" sz="2800" b="1" dirty="0">
                <a:solidFill>
                  <a:srgbClr val="333333"/>
                </a:solidFill>
                <a:effectLst/>
                <a:latin typeface="Times New Roman" panose="02020603050405020304" pitchFamily="18" charset="0"/>
                <a:ea typeface="Times New Roman" panose="02020603050405020304" pitchFamily="18" charset="0"/>
              </a:rPr>
              <a:t>alimentano.</a:t>
            </a:r>
            <a:endParaRPr lang="it-IT" sz="2800" dirty="0">
              <a:effectLst/>
              <a:latin typeface="Times New Roman" panose="02020603050405020304" pitchFamily="18" charset="0"/>
              <a:ea typeface="Times New Roman" panose="02020603050405020304" pitchFamily="18" charset="0"/>
            </a:endParaRPr>
          </a:p>
        </p:txBody>
      </p:sp>
      <p:pic>
        <p:nvPicPr>
          <p:cNvPr id="1026" name="Picture 2" descr="Ucraina-Russia: le Chiese, il potere e la guerra - SettimanaNews">
            <a:extLst>
              <a:ext uri="{FF2B5EF4-FFF2-40B4-BE49-F238E27FC236}">
                <a16:creationId xmlns:a16="http://schemas.microsoft.com/office/drawing/2014/main" id="{C5E524B4-C665-24F7-5BE8-A7C185B84F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69032"/>
            <a:ext cx="7056784" cy="3503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2351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5A4D44E-0818-48BA-9E68-01C7A6C0F3EE}"/>
              </a:ext>
            </a:extLst>
          </p:cNvPr>
          <p:cNvSpPr txBox="1"/>
          <p:nvPr/>
        </p:nvSpPr>
        <p:spPr>
          <a:xfrm>
            <a:off x="179512" y="3212976"/>
            <a:ext cx="8784976" cy="3539430"/>
          </a:xfrm>
          <a:prstGeom prst="rect">
            <a:avLst/>
          </a:prstGeom>
          <a:noFill/>
        </p:spPr>
        <p:txBody>
          <a:bodyPr wrap="square">
            <a:spAutoFit/>
          </a:bodyPr>
          <a:lstStyle/>
          <a:p>
            <a:r>
              <a:rPr lang="it-IT" sz="2800" dirty="0">
                <a:effectLst/>
                <a:latin typeface="Times New Roman" panose="02020603050405020304" pitchFamily="18" charset="0"/>
                <a:ea typeface="Calibri" panose="020F0502020204030204" pitchFamily="34" charset="0"/>
              </a:rPr>
              <a:t>Il conflitto russo-ucraino ha portato alla luce anche lo “scandalo” evangelico di una </a:t>
            </a:r>
            <a:r>
              <a:rPr lang="it-IT" sz="2800" b="1" dirty="0">
                <a:effectLst/>
                <a:latin typeface="Times New Roman" panose="02020603050405020304" pitchFamily="18" charset="0"/>
                <a:ea typeface="Calibri" panose="020F0502020204030204" pitchFamily="34" charset="0"/>
              </a:rPr>
              <a:t>guerra fratricida </a:t>
            </a:r>
            <a:r>
              <a:rPr lang="it-IT" sz="2800" dirty="0">
                <a:effectLst/>
                <a:latin typeface="Times New Roman" panose="02020603050405020304" pitchFamily="18" charset="0"/>
                <a:ea typeface="Calibri" panose="020F0502020204030204" pitchFamily="34" charset="0"/>
              </a:rPr>
              <a:t>scatenata proprio nel luogo originario e simbolico in cui ha avuto luogo il battesimo dell’antica Rus’ </a:t>
            </a:r>
            <a:r>
              <a:rPr lang="it-IT" sz="2800" dirty="0" err="1">
                <a:effectLst/>
                <a:latin typeface="Times New Roman" panose="02020603050405020304" pitchFamily="18" charset="0"/>
                <a:ea typeface="Calibri" panose="020F0502020204030204" pitchFamily="34" charset="0"/>
              </a:rPr>
              <a:t>kieviana</a:t>
            </a:r>
            <a:r>
              <a:rPr lang="it-IT" sz="2800" dirty="0">
                <a:effectLst/>
                <a:latin typeface="Times New Roman" panose="02020603050405020304" pitchFamily="18" charset="0"/>
                <a:ea typeface="Calibri" panose="020F0502020204030204" pitchFamily="34" charset="0"/>
              </a:rPr>
              <a:t>, grembo generativo della cultura dal quale per secoli queste nazioni hanno tratto linfa vitale spirituale e creativa.</a:t>
            </a:r>
          </a:p>
          <a:p>
            <a:r>
              <a:rPr lang="it-IT" sz="2800" dirty="0" err="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Onufry</a:t>
            </a:r>
            <a:r>
              <a:rPr lang="it-IT" sz="2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metropolita di Kiev e di tutta l’Ucraina, all’inizio della guerra ha ricordato i fratelli Caino e Abele. </a:t>
            </a:r>
            <a:endParaRPr lang="it-IT" sz="2800" dirty="0"/>
          </a:p>
        </p:txBody>
      </p:sp>
      <p:pic>
        <p:nvPicPr>
          <p:cNvPr id="2050" name="Picture 2" descr="Anche la religione alimenta la guerra. L'intreccio tra fede e politica a  Mosca e a Kiev (di F. Olivo) - HuffPost Italia">
            <a:extLst>
              <a:ext uri="{FF2B5EF4-FFF2-40B4-BE49-F238E27FC236}">
                <a16:creationId xmlns:a16="http://schemas.microsoft.com/office/drawing/2014/main" id="{790A60AC-CF6B-0FA6-3BE9-5760602B20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
            <a:ext cx="6552728" cy="321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922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E305C1B-F2B0-3FA8-66BE-EC38B85C51DE}"/>
              </a:ext>
            </a:extLst>
          </p:cNvPr>
          <p:cNvSpPr txBox="1"/>
          <p:nvPr/>
        </p:nvSpPr>
        <p:spPr>
          <a:xfrm>
            <a:off x="180702" y="332656"/>
            <a:ext cx="4103266" cy="6073651"/>
          </a:xfrm>
          <a:prstGeom prst="rect">
            <a:avLst/>
          </a:prstGeom>
          <a:noFill/>
        </p:spPr>
        <p:txBody>
          <a:bodyPr wrap="square">
            <a:spAutoFit/>
          </a:bodyPr>
          <a:lstStyle/>
          <a:p>
            <a:r>
              <a:rPr lang="it-IT" sz="2400" dirty="0">
                <a:latin typeface="Calibri" panose="020F0502020204030204" pitchFamily="34" charset="0"/>
                <a:ea typeface="Calibri" panose="020F0502020204030204" pitchFamily="34" charset="0"/>
                <a:cs typeface="Times New Roman" panose="02020603050405020304" pitchFamily="18" charset="0"/>
              </a:rPr>
              <a:t>Papa Francesco dall’inizio del suo pontificato, ci ha ricordato che «</a:t>
            </a:r>
            <a:r>
              <a:rPr lang="it-IT" sz="2400" b="1" dirty="0">
                <a:latin typeface="Calibri" panose="020F0502020204030204" pitchFamily="34" charset="0"/>
                <a:ea typeface="Calibri" panose="020F0502020204030204" pitchFamily="34" charset="0"/>
                <a:cs typeface="Times New Roman" panose="02020603050405020304" pitchFamily="18" charset="0"/>
              </a:rPr>
              <a:t>proprio il cammino della </a:t>
            </a:r>
            <a:r>
              <a:rPr lang="it-IT" sz="2400" b="1" i="1" dirty="0">
                <a:latin typeface="Calibri" panose="020F0502020204030204" pitchFamily="34" charset="0"/>
                <a:ea typeface="Calibri" panose="020F0502020204030204" pitchFamily="34" charset="0"/>
                <a:cs typeface="Times New Roman" panose="02020603050405020304" pitchFamily="18" charset="0"/>
              </a:rPr>
              <a:t>sinodalità</a:t>
            </a:r>
            <a:r>
              <a:rPr lang="it-IT" sz="2400" b="1" dirty="0">
                <a:latin typeface="Calibri" panose="020F0502020204030204" pitchFamily="34" charset="0"/>
                <a:ea typeface="Calibri" panose="020F0502020204030204" pitchFamily="34" charset="0"/>
                <a:cs typeface="Times New Roman" panose="02020603050405020304" pitchFamily="18" charset="0"/>
              </a:rPr>
              <a:t> è il cammino che Dio si aspetta dalla Chiesa del terzo millennio</a:t>
            </a:r>
            <a:r>
              <a:rPr lang="it-IT" sz="2400" dirty="0">
                <a:latin typeface="Calibri" panose="020F0502020204030204" pitchFamily="34" charset="0"/>
                <a:ea typeface="Calibri" panose="020F0502020204030204" pitchFamily="34" charset="0"/>
                <a:cs typeface="Times New Roman" panose="02020603050405020304" pitchFamily="18" charset="0"/>
              </a:rPr>
              <a:t>», sottolineando che «</a:t>
            </a:r>
            <a:r>
              <a:rPr lang="it-IT" sz="2400" b="1" dirty="0">
                <a:latin typeface="Calibri" panose="020F0502020204030204" pitchFamily="34" charset="0"/>
                <a:ea typeface="Calibri" panose="020F0502020204030204" pitchFamily="34" charset="0"/>
                <a:cs typeface="Times New Roman" panose="02020603050405020304" pitchFamily="18" charset="0"/>
              </a:rPr>
              <a:t>Nel dialogo con i fratelli ortodossi, noi cattolici abbiamo la possibilità di imparare qualcosa di più sul significato della collegialità episcopale e sulla loro esperienza della sinodalità</a:t>
            </a:r>
            <a:r>
              <a:rPr lang="it-IT" sz="2400" dirty="0">
                <a:latin typeface="Calibri" panose="020F0502020204030204" pitchFamily="34" charset="0"/>
                <a:ea typeface="Calibri" panose="020F0502020204030204" pitchFamily="34" charset="0"/>
                <a:cs typeface="Times New Roman" panose="02020603050405020304" pitchFamily="18" charset="0"/>
              </a:rPr>
              <a:t>» </a:t>
            </a:r>
          </a:p>
          <a:p>
            <a:r>
              <a:rPr lang="it-IT" sz="2400" cap="small" dirty="0">
                <a:latin typeface="Times New Roman" panose="02020603050405020304" pitchFamily="18" charset="0"/>
                <a:ea typeface="Calibri" panose="020F0502020204030204" pitchFamily="34" charset="0"/>
              </a:rPr>
              <a:t>Francesco</a:t>
            </a:r>
            <a:r>
              <a:rPr lang="it-IT" sz="2400" dirty="0">
                <a:latin typeface="Times New Roman" panose="02020603050405020304" pitchFamily="18" charset="0"/>
                <a:ea typeface="Calibri" panose="020F0502020204030204" pitchFamily="34" charset="0"/>
              </a:rPr>
              <a:t>, Esortazione apostolica </a:t>
            </a:r>
            <a:r>
              <a:rPr lang="it-IT" sz="2400" i="1" dirty="0" err="1">
                <a:latin typeface="Times New Roman" panose="02020603050405020304" pitchFamily="18" charset="0"/>
                <a:ea typeface="Calibri" panose="020F0502020204030204" pitchFamily="34" charset="0"/>
              </a:rPr>
              <a:t>Evangelii</a:t>
            </a:r>
            <a:r>
              <a:rPr lang="it-IT" sz="2400" i="1" dirty="0">
                <a:latin typeface="Times New Roman" panose="02020603050405020304" pitchFamily="18" charset="0"/>
                <a:ea typeface="Calibri" panose="020F0502020204030204" pitchFamily="34" charset="0"/>
              </a:rPr>
              <a:t> gaudium</a:t>
            </a:r>
            <a:r>
              <a:rPr lang="it-IT" sz="2400" dirty="0">
                <a:latin typeface="Times New Roman" panose="02020603050405020304" pitchFamily="18" charset="0"/>
                <a:ea typeface="Calibri" panose="020F0502020204030204" pitchFamily="34" charset="0"/>
              </a:rPr>
              <a:t> 246</a:t>
            </a:r>
            <a:endParaRPr lang="it-IT"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Cattolici e ortodossi celebreranno la Pasqua insieme?">
            <a:extLst>
              <a:ext uri="{FF2B5EF4-FFF2-40B4-BE49-F238E27FC236}">
                <a16:creationId xmlns:a16="http://schemas.microsoft.com/office/drawing/2014/main" id="{DFCAF93A-7C7A-2AE1-F10A-1E46C021967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908720"/>
            <a:ext cx="4597479" cy="4896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64269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1C8A9F8-2A2F-304D-90C5-5F238A6926B9}"/>
              </a:ext>
            </a:extLst>
          </p:cNvPr>
          <p:cNvSpPr txBox="1"/>
          <p:nvPr/>
        </p:nvSpPr>
        <p:spPr>
          <a:xfrm>
            <a:off x="0" y="188640"/>
            <a:ext cx="4716016" cy="6124754"/>
          </a:xfrm>
          <a:prstGeom prst="rect">
            <a:avLst/>
          </a:prstGeom>
          <a:noFill/>
        </p:spPr>
        <p:txBody>
          <a:bodyPr wrap="square">
            <a:spAutoFit/>
          </a:bodyPr>
          <a:lstStyle/>
          <a:p>
            <a:r>
              <a:rPr lang="it-IT" sz="2800" dirty="0">
                <a:effectLst/>
                <a:latin typeface="Times New Roman" panose="02020603050405020304" pitchFamily="18" charset="0"/>
                <a:ea typeface="Calibri" panose="020F0502020204030204" pitchFamily="34" charset="0"/>
              </a:rPr>
              <a:t>«Finché i cristiani condurranno guerre, in nessun caso avranno il diritto di chiamarsi cristiani»</a:t>
            </a:r>
          </a:p>
          <a:p>
            <a:endParaRPr lang="it-IT" sz="2800" dirty="0">
              <a:latin typeface="Times New Roman" panose="02020603050405020304" pitchFamily="18" charset="0"/>
            </a:endParaRPr>
          </a:p>
          <a:p>
            <a:r>
              <a:rPr lang="it-IT" sz="2800" dirty="0">
                <a:effectLst/>
                <a:latin typeface="Times New Roman" panose="02020603050405020304" pitchFamily="18" charset="0"/>
                <a:ea typeface="Calibri" panose="020F0502020204030204" pitchFamily="34" charset="0"/>
                <a:cs typeface="Times New Roman" panose="02020603050405020304" pitchFamily="18" charset="0"/>
              </a:rPr>
              <a:t>«sempre più evidente che la guerra è il colmo di ogni orrore, che essa è il più orribile processo di detonazione e di nuova accumulazione di ogni male nella nostra vita sociale anticristiana».</a:t>
            </a:r>
          </a:p>
          <a:p>
            <a:endParaRPr lang="it-IT" sz="2800" dirty="0">
              <a:effectLst/>
              <a:latin typeface="Calibri" panose="020F0502020204030204" pitchFamily="34" charset="0"/>
              <a:ea typeface="Calibri" panose="020F0502020204030204" pitchFamily="34" charset="0"/>
              <a:cs typeface="Times New Roman" panose="02020603050405020304" pitchFamily="18" charset="0"/>
            </a:endParaRPr>
          </a:p>
          <a:p>
            <a:r>
              <a:rPr lang="it-IT" sz="2800" dirty="0">
                <a:effectLst/>
                <a:latin typeface="Times New Roman" panose="02020603050405020304" pitchFamily="18" charset="0"/>
                <a:ea typeface="Calibri" panose="020F0502020204030204" pitchFamily="34" charset="0"/>
              </a:rPr>
              <a:t>L’archimandrita </a:t>
            </a:r>
            <a:r>
              <a:rPr lang="it-IT" sz="2800" b="1" dirty="0">
                <a:effectLst/>
                <a:latin typeface="Times New Roman" panose="02020603050405020304" pitchFamily="18" charset="0"/>
                <a:ea typeface="Calibri" panose="020F0502020204030204" pitchFamily="34" charset="0"/>
              </a:rPr>
              <a:t>Spiridon </a:t>
            </a:r>
            <a:r>
              <a:rPr lang="it-IT" sz="2800" dirty="0">
                <a:effectLst/>
                <a:latin typeface="Times New Roman" panose="02020603050405020304" pitchFamily="18" charset="0"/>
                <a:ea typeface="Calibri" panose="020F0502020204030204" pitchFamily="34" charset="0"/>
              </a:rPr>
              <a:t>(</a:t>
            </a:r>
            <a:r>
              <a:rPr lang="it-IT" sz="2800" dirty="0" err="1">
                <a:effectLst/>
                <a:latin typeface="Times New Roman" panose="02020603050405020304" pitchFamily="18" charset="0"/>
                <a:ea typeface="Calibri" panose="020F0502020204030204" pitchFamily="34" charset="0"/>
              </a:rPr>
              <a:t>Kisljakov</a:t>
            </a:r>
            <a:r>
              <a:rPr lang="it-IT" sz="2800" dirty="0">
                <a:latin typeface="Times New Roman" panose="02020603050405020304" pitchFamily="18" charset="0"/>
                <a:ea typeface="Calibri" panose="020F0502020204030204" pitchFamily="34" charset="0"/>
              </a:rPr>
              <a:t>-</a:t>
            </a:r>
            <a:r>
              <a:rPr lang="it-IT" sz="2800" dirty="0">
                <a:effectLst/>
                <a:latin typeface="Times New Roman" panose="02020603050405020304" pitchFamily="18" charset="0"/>
                <a:ea typeface="Calibri" panose="020F0502020204030204" pitchFamily="34" charset="0"/>
              </a:rPr>
              <a:t> 1875-1930)</a:t>
            </a:r>
            <a:endParaRPr lang="it-IT" sz="2800" dirty="0"/>
          </a:p>
        </p:txBody>
      </p:sp>
      <p:pic>
        <p:nvPicPr>
          <p:cNvPr id="16386" name="Picture 2" descr="Archimandrita Spiridone - Le mie missioni in Siberia - 11.50EUR : Gribaudi  Editore, Online BookShop">
            <a:extLst>
              <a:ext uri="{FF2B5EF4-FFF2-40B4-BE49-F238E27FC236}">
                <a16:creationId xmlns:a16="http://schemas.microsoft.com/office/drawing/2014/main" id="{251A91EF-E660-61E1-B86A-88E3532235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1047750"/>
            <a:ext cx="3228975"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83432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17CA079-E6A5-A213-6CAF-B198AC74A2B5}"/>
              </a:ext>
            </a:extLst>
          </p:cNvPr>
          <p:cNvSpPr txBox="1"/>
          <p:nvPr/>
        </p:nvSpPr>
        <p:spPr>
          <a:xfrm>
            <a:off x="0" y="188640"/>
            <a:ext cx="4355976" cy="6001643"/>
          </a:xfrm>
          <a:prstGeom prst="rect">
            <a:avLst/>
          </a:prstGeom>
          <a:noFill/>
        </p:spPr>
        <p:txBody>
          <a:bodyPr wrap="square">
            <a:spAutoFit/>
          </a:bodyPr>
          <a:lstStyle/>
          <a:p>
            <a:r>
              <a:rPr lang="it-IT" sz="2800" dirty="0">
                <a:effectLst/>
                <a:latin typeface="Times New Roman" panose="02020603050405020304" pitchFamily="18" charset="0"/>
                <a:ea typeface="Calibri" panose="020F0502020204030204" pitchFamily="34" charset="0"/>
              </a:rPr>
              <a:t>«Noi cristiani non abbiamo nemici, ma solo fratelli e sorelle. E abbiamo il dovere di amarli, di pregare per loro. Perché il Signore li protegga. Perché non ci considerino nemici. Perché non diano la colpa a noi della sciagura che si è abbattuta su di loro. È una sciagura che si è abbattuta su noi tutti». </a:t>
            </a:r>
          </a:p>
          <a:p>
            <a:r>
              <a:rPr lang="it-IT" sz="2400" dirty="0">
                <a:latin typeface="Times New Roman" panose="02020603050405020304" pitchFamily="18" charset="0"/>
              </a:rPr>
              <a:t>(Lettera di condanna della guerra da parte di 500 preti  ortodossi)</a:t>
            </a:r>
            <a:endParaRPr lang="it-IT" sz="2400" dirty="0"/>
          </a:p>
        </p:txBody>
      </p:sp>
      <p:pic>
        <p:nvPicPr>
          <p:cNvPr id="15362" name="Picture 2" descr="Giovanni Guaita - YouTube">
            <a:extLst>
              <a:ext uri="{FF2B5EF4-FFF2-40B4-BE49-F238E27FC236}">
                <a16:creationId xmlns:a16="http://schemas.microsoft.com/office/drawing/2014/main" id="{EC4406CD-1D98-82E7-56A0-4020051534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4078" y="980728"/>
            <a:ext cx="4260961" cy="4260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02139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4081138"/>
            <a:ext cx="9144000" cy="2677656"/>
          </a:xfrm>
          <a:prstGeom prst="rect">
            <a:avLst/>
          </a:prstGeom>
        </p:spPr>
        <p:txBody>
          <a:bodyPr wrap="square">
            <a:spAutoFit/>
          </a:bodyPr>
          <a:lstStyle/>
          <a:p>
            <a:pPr algn="ctr"/>
            <a:r>
              <a:rPr lang="it-IT" sz="2400" b="1" dirty="0">
                <a:latin typeface="Times New Roman" panose="02020603050405020304" pitchFamily="18" charset="0"/>
                <a:cs typeface="Times New Roman" panose="02020603050405020304" pitchFamily="18" charset="0"/>
              </a:rPr>
              <a:t>La Russia e l’Europa, questione irrisolta…</a:t>
            </a:r>
          </a:p>
          <a:p>
            <a:r>
              <a:rPr lang="it-IT" sz="2400" dirty="0">
                <a:latin typeface="Times New Roman" panose="02020603050405020304" pitchFamily="18" charset="0"/>
                <a:cs typeface="Times New Roman" panose="02020603050405020304" pitchFamily="18" charset="0"/>
              </a:rPr>
              <a:t>La Russia è un paese asiatico o europeo? Questione irrisolta e aperta già dall’inizio del XIX sec. /  (Slavofilismo / Occidentalismo)</a:t>
            </a:r>
          </a:p>
          <a:p>
            <a:r>
              <a:rPr lang="it-IT" sz="2400" dirty="0">
                <a:latin typeface="Times New Roman" panose="02020603050405020304" pitchFamily="18" charset="0"/>
                <a:cs typeface="Times New Roman" panose="02020603050405020304" pitchFamily="18" charset="0"/>
              </a:rPr>
              <a:t>- L’Europa è la ‘prova’ di civiltà e di convivialità delle differenze. </a:t>
            </a:r>
          </a:p>
          <a:p>
            <a:r>
              <a:rPr lang="it-IT" sz="2400" dirty="0">
                <a:latin typeface="Times New Roman" panose="02020603050405020304" pitchFamily="18" charset="0"/>
                <a:cs typeface="Times New Roman" panose="02020603050405020304" pitchFamily="18" charset="0"/>
              </a:rPr>
              <a:t>- Recuperare le radici cristiane dell’Europa in prospettiva plurale. </a:t>
            </a:r>
          </a:p>
          <a:p>
            <a:r>
              <a:rPr lang="it-IT" sz="2400" b="1" dirty="0">
                <a:latin typeface="Times New Roman" panose="02020603050405020304" pitchFamily="18" charset="0"/>
                <a:ea typeface="Times New Roman" panose="02020603050405020304" pitchFamily="18" charset="0"/>
                <a:cs typeface="Times New Roman" panose="02020603050405020304" pitchFamily="18" charset="0"/>
              </a:rPr>
              <a:t>- L’Europa e il suo Oriente</a:t>
            </a:r>
          </a:p>
          <a:p>
            <a:pPr marL="342900" indent="-342900">
              <a:buFontTx/>
              <a:buChar char="-"/>
            </a:pPr>
            <a:endParaRPr lang="it-IT" sz="2400" dirty="0">
              <a:latin typeface="Times New Roman" panose="02020603050405020304" pitchFamily="18" charset="0"/>
              <a:cs typeface="Times New Roman" panose="02020603050405020304" pitchFamily="18" charset="0"/>
            </a:endParaRPr>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3425" y="0"/>
            <a:ext cx="7567007" cy="4081138"/>
          </a:xfrm>
          <a:prstGeom prst="rect">
            <a:avLst/>
          </a:prstGeom>
        </p:spPr>
      </p:pic>
    </p:spTree>
    <p:extLst>
      <p:ext uri="{BB962C8B-B14F-4D97-AF65-F5344CB8AC3E}">
        <p14:creationId xmlns:p14="http://schemas.microsoft.com/office/powerpoint/2010/main" val="8623389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D56F24F-13A7-9F6B-62E7-80F3B4583E92}"/>
              </a:ext>
            </a:extLst>
          </p:cNvPr>
          <p:cNvSpPr txBox="1"/>
          <p:nvPr/>
        </p:nvSpPr>
        <p:spPr>
          <a:xfrm>
            <a:off x="179512" y="3645024"/>
            <a:ext cx="8856984" cy="3108543"/>
          </a:xfrm>
          <a:prstGeom prst="rect">
            <a:avLst/>
          </a:prstGeom>
          <a:noFill/>
        </p:spPr>
        <p:txBody>
          <a:bodyPr wrap="square">
            <a:spAutoFit/>
          </a:bodyPr>
          <a:lstStyle/>
          <a:p>
            <a:r>
              <a:rPr lang="it-IT" sz="2800" dirty="0">
                <a:effectLst/>
                <a:latin typeface="Times New Roman" panose="02020603050405020304" pitchFamily="18" charset="0"/>
                <a:ea typeface="Calibri" panose="020F0502020204030204" pitchFamily="34" charset="0"/>
              </a:rPr>
              <a:t>Sta qui, come aveva colto lucidamente il filosofo Nikolaj </a:t>
            </a:r>
            <a:r>
              <a:rPr lang="it-IT" sz="2800" dirty="0" err="1">
                <a:effectLst/>
                <a:latin typeface="Times New Roman" panose="02020603050405020304" pitchFamily="18" charset="0"/>
                <a:ea typeface="Calibri" panose="020F0502020204030204" pitchFamily="34" charset="0"/>
              </a:rPr>
              <a:t>Berdjaev</a:t>
            </a:r>
            <a:r>
              <a:rPr lang="it-IT" sz="2800" dirty="0">
                <a:effectLst/>
                <a:latin typeface="Times New Roman" panose="02020603050405020304" pitchFamily="18" charset="0"/>
                <a:ea typeface="Calibri" panose="020F0502020204030204" pitchFamily="34" charset="0"/>
              </a:rPr>
              <a:t>, l’origine di un rapporto problematico con entrambi i poli, poiché «in lei si è verificato indubbiamente l’incontro tra Oriente e Occidente, in lei sono presenti due elementi che si sono uniti tra loro pur essendo in continua lotta. </a:t>
            </a:r>
            <a:r>
              <a:rPr lang="it-IT" sz="2800" b="1" dirty="0">
                <a:effectLst/>
                <a:latin typeface="Times New Roman" panose="02020603050405020304" pitchFamily="18" charset="0"/>
                <a:ea typeface="Calibri" panose="020F0502020204030204" pitchFamily="34" charset="0"/>
              </a:rPr>
              <a:t>La Russia è Oriente-Occidente, e da ciò deriva il suo complesso tormentato destino, la sua storia infelice</a:t>
            </a:r>
            <a:r>
              <a:rPr lang="it-IT" sz="2800" dirty="0">
                <a:effectLst/>
                <a:latin typeface="Times New Roman" panose="02020603050405020304" pitchFamily="18" charset="0"/>
                <a:ea typeface="Calibri" panose="020F0502020204030204" pitchFamily="34" charset="0"/>
              </a:rPr>
              <a:t>»</a:t>
            </a:r>
            <a:endParaRPr lang="it-IT" sz="2800" dirty="0"/>
          </a:p>
        </p:txBody>
      </p:sp>
      <p:pic>
        <p:nvPicPr>
          <p:cNvPr id="15364" name="Picture 4" descr="L'Opinione delle Libertà">
            <a:extLst>
              <a:ext uri="{FF2B5EF4-FFF2-40B4-BE49-F238E27FC236}">
                <a16:creationId xmlns:a16="http://schemas.microsoft.com/office/drawing/2014/main" id="{A3207C6D-DF48-5B4D-987D-5F580F168E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1613"/>
            <a:ext cx="6444208" cy="3490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4458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La questione russa. Identità e destino : Strada, Vittorio: Libri - Amazon">
            <a:extLst>
              <a:ext uri="{FF2B5EF4-FFF2-40B4-BE49-F238E27FC236}">
                <a16:creationId xmlns:a16="http://schemas.microsoft.com/office/drawing/2014/main" id="{5C3A9A8A-4F65-94E2-1FB5-BE707EA1BEE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4048" y="332656"/>
            <a:ext cx="3961656" cy="5949280"/>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4F81E4CA-CC68-7723-66F8-B510DF142768}"/>
              </a:ext>
            </a:extLst>
          </p:cNvPr>
          <p:cNvSpPr txBox="1"/>
          <p:nvPr/>
        </p:nvSpPr>
        <p:spPr>
          <a:xfrm>
            <a:off x="178296" y="332656"/>
            <a:ext cx="4177680" cy="5693866"/>
          </a:xfrm>
          <a:prstGeom prst="rect">
            <a:avLst/>
          </a:prstGeom>
          <a:noFill/>
        </p:spPr>
        <p:txBody>
          <a:bodyPr wrap="square">
            <a:spAutoFit/>
          </a:bodyPr>
          <a:lstStyle/>
          <a:p>
            <a:pPr algn="just"/>
            <a:r>
              <a:rPr lang="it-IT" sz="2800" dirty="0">
                <a:latin typeface="Times New Roman" panose="02020603050405020304" pitchFamily="18" charset="0"/>
                <a:cs typeface="Times New Roman" panose="02020603050405020304" pitchFamily="18" charset="0"/>
              </a:rPr>
              <a:t>Come è stato acutamente osservato «</a:t>
            </a:r>
            <a:r>
              <a:rPr lang="it-IT" sz="2800" b="1" dirty="0">
                <a:latin typeface="Times New Roman" panose="02020603050405020304" pitchFamily="18" charset="0"/>
                <a:cs typeface="Times New Roman" panose="02020603050405020304" pitchFamily="18" charset="0"/>
              </a:rPr>
              <a:t>Il futuro dell’Europa come entità politica e culturale, oltre che economica e sociale, autonoma nel composito contesto mondiale, si gioca soprattutto nel suo Oriente, in Russia in primo luogo</a:t>
            </a:r>
            <a:r>
              <a:rPr lang="it-IT" sz="2800" dirty="0">
                <a:latin typeface="Times New Roman" panose="02020603050405020304" pitchFamily="18" charset="0"/>
                <a:cs typeface="Times New Roman" panose="02020603050405020304" pitchFamily="18" charset="0"/>
              </a:rPr>
              <a:t>» </a:t>
            </a:r>
          </a:p>
          <a:p>
            <a:pPr algn="just"/>
            <a:r>
              <a:rPr lang="it-IT" sz="2800" dirty="0">
                <a:latin typeface="Times New Roman" panose="02020603050405020304" pitchFamily="18" charset="0"/>
                <a:cs typeface="Times New Roman" panose="02020603050405020304" pitchFamily="18" charset="0"/>
              </a:rPr>
              <a:t>(</a:t>
            </a:r>
            <a:r>
              <a:rPr lang="it-IT" sz="2800" cap="small" dirty="0">
                <a:latin typeface="Times New Roman" panose="02020603050405020304" pitchFamily="18" charset="0"/>
                <a:cs typeface="Times New Roman" panose="02020603050405020304" pitchFamily="18" charset="0"/>
              </a:rPr>
              <a:t>V. Strada</a:t>
            </a:r>
            <a:r>
              <a:rPr lang="it-IT" sz="2800" dirty="0">
                <a:latin typeface="Times New Roman" panose="02020603050405020304" pitchFamily="18" charset="0"/>
                <a:cs typeface="Times New Roman" panose="02020603050405020304" pitchFamily="18" charset="0"/>
              </a:rPr>
              <a:t>, </a:t>
            </a:r>
            <a:r>
              <a:rPr lang="it-IT" sz="2800" i="1" dirty="0">
                <a:latin typeface="Times New Roman" panose="02020603050405020304" pitchFamily="18" charset="0"/>
                <a:cs typeface="Times New Roman" panose="02020603050405020304" pitchFamily="18" charset="0"/>
              </a:rPr>
              <a:t>La questione russa. Identità e destino</a:t>
            </a:r>
            <a:r>
              <a:rPr lang="it-IT" sz="2800" dirty="0">
                <a:latin typeface="Times New Roman" panose="02020603050405020304" pitchFamily="18" charset="0"/>
                <a:cs typeface="Times New Roman" panose="02020603050405020304" pitchFamily="18" charset="0"/>
              </a:rPr>
              <a:t>, Marsilio, Venezia 1991)</a:t>
            </a:r>
          </a:p>
        </p:txBody>
      </p:sp>
    </p:spTree>
    <p:extLst>
      <p:ext uri="{BB962C8B-B14F-4D97-AF65-F5344CB8AC3E}">
        <p14:creationId xmlns:p14="http://schemas.microsoft.com/office/powerpoint/2010/main" val="5232539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07504" y="116632"/>
            <a:ext cx="5040560" cy="6494085"/>
          </a:xfrm>
          <a:prstGeom prst="rect">
            <a:avLst/>
          </a:prstGeom>
        </p:spPr>
        <p:txBody>
          <a:bodyPr wrap="square">
            <a:spAutoFit/>
          </a:bodyPr>
          <a:lstStyle/>
          <a:p>
            <a:pPr algn="just"/>
            <a:r>
              <a:rPr lang="it-IT" sz="2400" dirty="0">
                <a:latin typeface="Times New Roman" panose="02020603050405020304" pitchFamily="18" charset="0"/>
                <a:ea typeface="Times New Roman" panose="02020603050405020304" pitchFamily="18" charset="0"/>
              </a:rPr>
              <a:t>Soltanto un rinnovato incontro tra le culture europee d’Oriente e d’Occidente potrà dare forma a una nuova cultura cristiana, ma questo incontro non potrà più prescindere dalla preliminare conoscenza reciproca.</a:t>
            </a:r>
          </a:p>
          <a:p>
            <a:pPr algn="just"/>
            <a:r>
              <a:rPr lang="it-IT" sz="2400" dirty="0">
                <a:latin typeface="Times New Roman" panose="02020603050405020304" pitchFamily="18" charset="0"/>
                <a:ea typeface="Times New Roman" panose="02020603050405020304" pitchFamily="18" charset="0"/>
              </a:rPr>
              <a:t>«</a:t>
            </a:r>
            <a:r>
              <a:rPr lang="it-IT" sz="2400" b="1" dirty="0">
                <a:latin typeface="Times New Roman" panose="02020603050405020304" pitchFamily="18" charset="0"/>
                <a:ea typeface="Times New Roman" panose="02020603050405020304" pitchFamily="18" charset="0"/>
              </a:rPr>
              <a:t>È di assoluta importanza, dunque, che le diffidenze culturali, ivi comprese quelle religiose, non fungano da pretesto per intolleranza e animosità, bensì si trasformino in una vera fonte di possibilità di comunicare gli uni agli altri qualcosa di realmente nuovo</a:t>
            </a:r>
            <a:r>
              <a:rPr lang="it-IT" sz="2400" dirty="0">
                <a:latin typeface="Times New Roman" panose="02020603050405020304" pitchFamily="18" charset="0"/>
                <a:ea typeface="Times New Roman" panose="02020603050405020304" pitchFamily="18" charset="0"/>
              </a:rPr>
              <a:t>»,</a:t>
            </a:r>
          </a:p>
          <a:p>
            <a:pPr algn="just"/>
            <a:endParaRPr lang="it-IT" sz="2000" dirty="0">
              <a:latin typeface="Times New Roman" panose="02020603050405020304" pitchFamily="18" charset="0"/>
              <a:ea typeface="Times New Roman" panose="02020603050405020304" pitchFamily="18" charset="0"/>
            </a:endParaRPr>
          </a:p>
          <a:p>
            <a:pPr algn="just"/>
            <a:r>
              <a:rPr lang="it-IT" sz="2000" dirty="0">
                <a:latin typeface="Times New Roman" panose="02020603050405020304" pitchFamily="18" charset="0"/>
                <a:ea typeface="Times New Roman" panose="02020603050405020304" pitchFamily="18" charset="0"/>
              </a:rPr>
              <a:t>(</a:t>
            </a:r>
            <a:r>
              <a:rPr lang="it-IT" sz="2000" b="1" cap="small" dirty="0">
                <a:latin typeface="Times New Roman" panose="02020603050405020304" pitchFamily="18" charset="0"/>
                <a:ea typeface="Times New Roman" panose="02020603050405020304" pitchFamily="18" charset="0"/>
              </a:rPr>
              <a:t>S. </a:t>
            </a:r>
            <a:r>
              <a:rPr lang="it-IT" sz="2000" b="1" cap="small" dirty="0" err="1">
                <a:latin typeface="Times New Roman" panose="02020603050405020304" pitchFamily="18" charset="0"/>
                <a:ea typeface="Times New Roman" panose="02020603050405020304" pitchFamily="18" charset="0"/>
              </a:rPr>
              <a:t>Averincev</a:t>
            </a:r>
            <a:r>
              <a:rPr lang="it-IT" sz="2000" dirty="0">
                <a:latin typeface="Times New Roman" panose="02020603050405020304" pitchFamily="18" charset="0"/>
                <a:ea typeface="Times New Roman" panose="02020603050405020304" pitchFamily="18" charset="0"/>
              </a:rPr>
              <a:t>, </a:t>
            </a:r>
            <a:r>
              <a:rPr lang="it-IT" sz="2000" i="1" dirty="0">
                <a:latin typeface="Times New Roman" panose="02020603050405020304" pitchFamily="18" charset="0"/>
                <a:ea typeface="Times New Roman" panose="02020603050405020304" pitchFamily="18" charset="0"/>
              </a:rPr>
              <a:t>La Russia e la “cristianità” europea</a:t>
            </a:r>
            <a:r>
              <a:rPr lang="it-IT" sz="2000" dirty="0">
                <a:latin typeface="Times New Roman" panose="02020603050405020304" pitchFamily="18" charset="0"/>
                <a:ea typeface="Times New Roman" panose="02020603050405020304" pitchFamily="18" charset="0"/>
              </a:rPr>
              <a:t>, Ed. Sofia: idea Russa idea d’Europa, Roma 2010).</a:t>
            </a:r>
            <a:endParaRPr lang="it-IT" sz="2000" dirty="0">
              <a:effectLst/>
              <a:latin typeface="Times New Roman" panose="02020603050405020304" pitchFamily="18" charset="0"/>
              <a:ea typeface="Times New Roman" panose="02020603050405020304" pitchFamily="18" charset="0"/>
            </a:endParaRP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8118" y="548680"/>
            <a:ext cx="3798378" cy="5904656"/>
          </a:xfrm>
          <a:prstGeom prst="rect">
            <a:avLst/>
          </a:prstGeom>
        </p:spPr>
      </p:pic>
    </p:spTree>
    <p:extLst>
      <p:ext uri="{BB962C8B-B14F-4D97-AF65-F5344CB8AC3E}">
        <p14:creationId xmlns:p14="http://schemas.microsoft.com/office/powerpoint/2010/main" val="3047689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04649C5-9927-4840-A7BB-1916DC3EE203}"/>
              </a:ext>
            </a:extLst>
          </p:cNvPr>
          <p:cNvSpPr txBox="1"/>
          <p:nvPr/>
        </p:nvSpPr>
        <p:spPr>
          <a:xfrm>
            <a:off x="107504" y="188640"/>
            <a:ext cx="4248472" cy="7109639"/>
          </a:xfrm>
          <a:prstGeom prst="rect">
            <a:avLst/>
          </a:prstGeom>
          <a:noFill/>
        </p:spPr>
        <p:txBody>
          <a:bodyPr wrap="square">
            <a:spAutoFit/>
          </a:bodyPr>
          <a:lstStyle/>
          <a:p>
            <a:pPr algn="just"/>
            <a:r>
              <a:rPr lang="it-IT" sz="2400" dirty="0">
                <a:latin typeface="Times New Roman" panose="02020603050405020304" pitchFamily="18" charset="0"/>
                <a:ea typeface="Times New Roman" panose="02020603050405020304" pitchFamily="18" charset="0"/>
              </a:rPr>
              <a:t>Soltanto un rinnovato incontro tra le culture europee d’Oriente e d’Occidente potrà dare forma a un nuovo </a:t>
            </a:r>
            <a:r>
              <a:rPr lang="it-IT" sz="2400" b="1" i="1" dirty="0">
                <a:latin typeface="Times New Roman" panose="02020603050405020304" pitchFamily="18" charset="0"/>
                <a:ea typeface="Times New Roman" panose="02020603050405020304" pitchFamily="18" charset="0"/>
              </a:rPr>
              <a:t>umanesimo cristiano</a:t>
            </a:r>
            <a:r>
              <a:rPr lang="it-IT" sz="2400" dirty="0">
                <a:latin typeface="Times New Roman" panose="02020603050405020304" pitchFamily="18" charset="0"/>
                <a:ea typeface="Times New Roman" panose="02020603050405020304" pitchFamily="18" charset="0"/>
              </a:rPr>
              <a:t>, ma questo incontro non potrà più prescindere dalla preliminare </a:t>
            </a:r>
            <a:r>
              <a:rPr lang="it-IT" sz="2400" b="1" dirty="0">
                <a:latin typeface="Times New Roman" panose="02020603050405020304" pitchFamily="18" charset="0"/>
                <a:ea typeface="Times New Roman" panose="02020603050405020304" pitchFamily="18" charset="0"/>
              </a:rPr>
              <a:t>conoscenza reciproca</a:t>
            </a:r>
            <a:r>
              <a:rPr lang="it-IT" sz="2400" dirty="0">
                <a:latin typeface="Times New Roman" panose="02020603050405020304" pitchFamily="18" charset="0"/>
                <a:ea typeface="Times New Roman" panose="02020603050405020304" pitchFamily="18" charset="0"/>
              </a:rPr>
              <a:t>. </a:t>
            </a:r>
          </a:p>
          <a:p>
            <a:pPr algn="just"/>
            <a:r>
              <a:rPr lang="it-IT" sz="2400" dirty="0">
                <a:latin typeface="Times New Roman" panose="02020603050405020304" pitchFamily="18" charset="0"/>
                <a:ea typeface="Times New Roman" panose="02020603050405020304" pitchFamily="18" charset="0"/>
              </a:rPr>
              <a:t>«È mia profonda convinzione che abbiamo bisogno gli uni degli altri, proprio perché siamo diversi. Imparando a percepire la diversità anche nella somiglianza, abbiamo la possibilità di avvertire la cosa più importante: </a:t>
            </a:r>
            <a:r>
              <a:rPr lang="it-IT" sz="2400" b="1" dirty="0">
                <a:latin typeface="Times New Roman" panose="02020603050405020304" pitchFamily="18" charset="0"/>
                <a:ea typeface="Times New Roman" panose="02020603050405020304" pitchFamily="18" charset="0"/>
              </a:rPr>
              <a:t>l’unità nella diversità</a:t>
            </a:r>
            <a:r>
              <a:rPr lang="it-IT" sz="2400" dirty="0">
                <a:latin typeface="Times New Roman" panose="02020603050405020304" pitchFamily="18" charset="0"/>
                <a:ea typeface="Times New Roman" panose="02020603050405020304" pitchFamily="18" charset="0"/>
              </a:rPr>
              <a:t>» (S. </a:t>
            </a:r>
            <a:r>
              <a:rPr lang="it-IT" sz="2400" dirty="0" err="1">
                <a:latin typeface="Times New Roman" panose="02020603050405020304" pitchFamily="18" charset="0"/>
                <a:ea typeface="Times New Roman" panose="02020603050405020304" pitchFamily="18" charset="0"/>
              </a:rPr>
              <a:t>Averincev</a:t>
            </a:r>
            <a:r>
              <a:rPr lang="it-IT" sz="2400" dirty="0">
                <a:latin typeface="Times New Roman" panose="02020603050405020304" pitchFamily="18" charset="0"/>
                <a:ea typeface="Times New Roman" panose="02020603050405020304" pitchFamily="18" charset="0"/>
              </a:rPr>
              <a:t>, </a:t>
            </a:r>
            <a:r>
              <a:rPr lang="it-IT" sz="2400" i="1" dirty="0">
                <a:latin typeface="Times New Roman" panose="02020603050405020304" pitchFamily="18" charset="0"/>
                <a:ea typeface="Times New Roman" panose="02020603050405020304" pitchFamily="18" charset="0"/>
              </a:rPr>
              <a:t>La Russia e la cristianità europea</a:t>
            </a:r>
            <a:r>
              <a:rPr lang="it-IT" sz="2400" dirty="0">
                <a:latin typeface="Times New Roman" panose="02020603050405020304" pitchFamily="18" charset="0"/>
                <a:ea typeface="Times New Roman" panose="02020603050405020304" pitchFamily="18" charset="0"/>
              </a:rPr>
              <a:t>) </a:t>
            </a:r>
          </a:p>
          <a:p>
            <a:pPr algn="just"/>
            <a:endParaRPr lang="it-IT" sz="2400" dirty="0">
              <a:latin typeface="Times New Roman" panose="02020603050405020304" pitchFamily="18" charset="0"/>
              <a:ea typeface="Times New Roman" panose="02020603050405020304" pitchFamily="18" charset="0"/>
            </a:endParaRPr>
          </a:p>
          <a:p>
            <a:pPr algn="just"/>
            <a:endParaRPr lang="it-IT" sz="2400" dirty="0">
              <a:latin typeface="Times New Roman" panose="02020603050405020304" pitchFamily="18" charset="0"/>
              <a:ea typeface="Times New Roman" panose="02020603050405020304" pitchFamily="18" charset="0"/>
            </a:endParaRPr>
          </a:p>
        </p:txBody>
      </p:sp>
      <p:pic>
        <p:nvPicPr>
          <p:cNvPr id="2" name="Immagine 1" descr="Духовные стихи Сергея Аверинцева. Читает автор (аудио) — Медиагалерея —  Омилия">
            <a:extLst>
              <a:ext uri="{FF2B5EF4-FFF2-40B4-BE49-F238E27FC236}">
                <a16:creationId xmlns:a16="http://schemas.microsoft.com/office/drawing/2014/main" id="{57AFE83A-3645-B437-2465-0719A966140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1484784"/>
            <a:ext cx="4248472" cy="4248471"/>
          </a:xfrm>
          <a:prstGeom prst="rect">
            <a:avLst/>
          </a:prstGeom>
          <a:noFill/>
          <a:ln>
            <a:noFill/>
          </a:ln>
        </p:spPr>
      </p:pic>
    </p:spTree>
    <p:extLst>
      <p:ext uri="{BB962C8B-B14F-4D97-AF65-F5344CB8AC3E}">
        <p14:creationId xmlns:p14="http://schemas.microsoft.com/office/powerpoint/2010/main" val="8855502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49229715-B74D-BBED-A46A-C6F7F9481E12}"/>
              </a:ext>
            </a:extLst>
          </p:cNvPr>
          <p:cNvSpPr txBox="1"/>
          <p:nvPr/>
        </p:nvSpPr>
        <p:spPr>
          <a:xfrm>
            <a:off x="251520" y="49190"/>
            <a:ext cx="8712968" cy="6614375"/>
          </a:xfrm>
          <a:prstGeom prst="rect">
            <a:avLst/>
          </a:prstGeom>
          <a:noFill/>
        </p:spPr>
        <p:txBody>
          <a:bodyPr wrap="square">
            <a:spAutoFit/>
          </a:bodyPr>
          <a:lstStyle/>
          <a:p>
            <a:pPr algn="ctr">
              <a:lnSpc>
                <a:spcPct val="105000"/>
              </a:lnSpc>
              <a:spcAft>
                <a:spcPts val="800"/>
              </a:spcAft>
            </a:pPr>
            <a:r>
              <a:rPr lang="it-IT" sz="2000" b="1" dirty="0">
                <a:effectLst/>
                <a:latin typeface="Times New Roman" panose="02020603050405020304" pitchFamily="18" charset="0"/>
                <a:ea typeface="Calibri" panose="020F0502020204030204" pitchFamily="34" charset="0"/>
                <a:cs typeface="Times New Roman" panose="02020603050405020304" pitchFamily="18" charset="0"/>
              </a:rPr>
              <a:t>Tappe fondamentali della storia cristiana  russa</a:t>
            </a:r>
          </a:p>
          <a:p>
            <a:pPr algn="ctr">
              <a:lnSpc>
                <a:spcPct val="105000"/>
              </a:lnSpc>
              <a:spcAft>
                <a:spcPts val="800"/>
              </a:spcAft>
            </a:pPr>
            <a:endParaRPr lang="it-IT" sz="20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5000"/>
              </a:lnSpc>
              <a:spcAft>
                <a:spcPts val="800"/>
              </a:spcAft>
              <a:buAutoNum type="arabicParenR"/>
            </a:pPr>
            <a:r>
              <a:rPr lang="it-IT" sz="2000" b="1" dirty="0">
                <a:effectLst/>
                <a:latin typeface="Times New Roman" panose="02020603050405020304" pitchFamily="18" charset="0"/>
                <a:ea typeface="Calibri" panose="020F0502020204030204" pitchFamily="34" charset="0"/>
                <a:cs typeface="Times New Roman" panose="02020603050405020304" pitchFamily="18" charset="0"/>
              </a:rPr>
              <a:t>Periodo </a:t>
            </a:r>
            <a:r>
              <a:rPr lang="it-IT" sz="2000" b="1" dirty="0" err="1">
                <a:effectLst/>
                <a:latin typeface="Times New Roman" panose="02020603050405020304" pitchFamily="18" charset="0"/>
                <a:ea typeface="Calibri" panose="020F0502020204030204" pitchFamily="34" charset="0"/>
                <a:cs typeface="Times New Roman" panose="02020603050405020304" pitchFamily="18" charset="0"/>
              </a:rPr>
              <a:t>kieviano</a:t>
            </a:r>
            <a:r>
              <a:rPr lang="it-IT" sz="2000" dirty="0">
                <a:effectLst/>
                <a:latin typeface="Times New Roman" panose="02020603050405020304" pitchFamily="18" charset="0"/>
                <a:ea typeface="Calibri" panose="020F0502020204030204" pitchFamily="34" charset="0"/>
                <a:cs typeface="Times New Roman" panose="02020603050405020304" pitchFamily="18" charset="0"/>
              </a:rPr>
              <a:t>: nascita e sviluppo alto-medievale della </a:t>
            </a:r>
            <a:r>
              <a:rPr lang="it-IT" sz="2000" b="1" i="1" dirty="0">
                <a:effectLst/>
                <a:latin typeface="Times New Roman" panose="02020603050405020304" pitchFamily="18" charset="0"/>
                <a:ea typeface="Calibri" panose="020F0502020204030204" pitchFamily="34" charset="0"/>
                <a:cs typeface="Times New Roman" panose="02020603050405020304" pitchFamily="18" charset="0"/>
              </a:rPr>
              <a:t>Rus’ </a:t>
            </a:r>
            <a:r>
              <a:rPr lang="it-IT" sz="2000" b="1" i="1" dirty="0" err="1">
                <a:effectLst/>
                <a:latin typeface="Times New Roman" panose="02020603050405020304" pitchFamily="18" charset="0"/>
                <a:ea typeface="Calibri" panose="020F0502020204030204" pitchFamily="34" charset="0"/>
                <a:cs typeface="Times New Roman" panose="02020603050405020304" pitchFamily="18" charset="0"/>
              </a:rPr>
              <a:t>kieviana</a:t>
            </a:r>
            <a:r>
              <a:rPr lang="it-IT" sz="20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it-IT" sz="2000" dirty="0">
                <a:effectLst/>
                <a:latin typeface="Times New Roman" panose="02020603050405020304" pitchFamily="18" charset="0"/>
                <a:ea typeface="Calibri" panose="020F0502020204030204" pitchFamily="34" charset="0"/>
                <a:cs typeface="Times New Roman" panose="02020603050405020304" pitchFamily="18" charset="0"/>
              </a:rPr>
              <a:t>(988-1380) caratterizzata dalla dominazione dei Khan tataro-mongoli, dal pesante e prolungato “giogo tataro”; </a:t>
            </a:r>
          </a:p>
          <a:p>
            <a:pPr marL="342900" indent="-342900" algn="just">
              <a:lnSpc>
                <a:spcPct val="105000"/>
              </a:lnSpc>
              <a:spcAft>
                <a:spcPts val="800"/>
              </a:spcAft>
              <a:buAutoNum type="arabicParenR"/>
            </a:pPr>
            <a:r>
              <a:rPr lang="it-IT" sz="2000" b="1" dirty="0">
                <a:effectLst/>
                <a:latin typeface="Times New Roman" panose="02020603050405020304" pitchFamily="18" charset="0"/>
                <a:ea typeface="Calibri" panose="020F0502020204030204" pitchFamily="34" charset="0"/>
                <a:cs typeface="Times New Roman" panose="02020603050405020304" pitchFamily="18" charset="0"/>
              </a:rPr>
              <a:t>Periodo moscovita</a:t>
            </a:r>
            <a:r>
              <a:rPr lang="it-IT" sz="2000" dirty="0">
                <a:effectLst/>
                <a:latin typeface="Times New Roman" panose="02020603050405020304" pitchFamily="18" charset="0"/>
                <a:ea typeface="Calibri" panose="020F0502020204030204" pitchFamily="34" charset="0"/>
                <a:cs typeface="Times New Roman" panose="02020603050405020304" pitchFamily="18" charset="0"/>
              </a:rPr>
              <a:t>: la Russia di Mosca (1380-1703), punto di riferimento della Santa Russia, che giunge a proporsi a livello universale come “Terza Roma”; </a:t>
            </a:r>
          </a:p>
          <a:p>
            <a:pPr marL="342900" indent="-342900" algn="just">
              <a:lnSpc>
                <a:spcPct val="105000"/>
              </a:lnSpc>
              <a:spcAft>
                <a:spcPts val="800"/>
              </a:spcAft>
              <a:buAutoNum type="arabicParenR"/>
            </a:pPr>
            <a:r>
              <a:rPr lang="it-IT" sz="2000" b="1" dirty="0">
                <a:effectLst/>
                <a:latin typeface="Times New Roman" panose="02020603050405020304" pitchFamily="18" charset="0"/>
                <a:ea typeface="Calibri" panose="020F0502020204030204" pitchFamily="34" charset="0"/>
                <a:cs typeface="Times New Roman" panose="02020603050405020304" pitchFamily="18" charset="0"/>
              </a:rPr>
              <a:t>Periodo imperiale</a:t>
            </a:r>
            <a:r>
              <a:rPr lang="it-IT" sz="2000" dirty="0">
                <a:effectLst/>
                <a:latin typeface="Times New Roman" panose="02020603050405020304" pitchFamily="18" charset="0"/>
                <a:ea typeface="Calibri" panose="020F0502020204030204" pitchFamily="34" charset="0"/>
                <a:cs typeface="Times New Roman" panose="02020603050405020304" pitchFamily="18" charset="0"/>
              </a:rPr>
              <a:t>: l’imporsi della Russia imperiale di San Pietroburgo inventata da Pietro il Grande, che si prolunga fino alla Rivoluzione bolscevica (1703-1917) nella quale si sperimenta la maggiore apertura all’occidente, unitamente alla progressiva modernizzazione del Paese; </a:t>
            </a:r>
          </a:p>
          <a:p>
            <a:pPr marL="342900" indent="-342900" algn="just">
              <a:lnSpc>
                <a:spcPct val="105000"/>
              </a:lnSpc>
              <a:spcAft>
                <a:spcPts val="800"/>
              </a:spcAft>
              <a:buAutoNum type="arabicParenR"/>
            </a:pPr>
            <a:r>
              <a:rPr lang="it-IT" sz="2000" b="1" dirty="0">
                <a:effectLst/>
                <a:latin typeface="Times New Roman" panose="02020603050405020304" pitchFamily="18" charset="0"/>
                <a:ea typeface="Calibri" panose="020F0502020204030204" pitchFamily="34" charset="0"/>
                <a:cs typeface="Times New Roman" panose="02020603050405020304" pitchFamily="18" charset="0"/>
              </a:rPr>
              <a:t>Periodo sovietico</a:t>
            </a:r>
            <a:r>
              <a:rPr lang="it-IT" sz="2000" dirty="0">
                <a:effectLst/>
                <a:latin typeface="Times New Roman" panose="02020603050405020304" pitchFamily="18" charset="0"/>
                <a:ea typeface="Calibri" panose="020F0502020204030204" pitchFamily="34" charset="0"/>
                <a:cs typeface="Times New Roman" panose="02020603050405020304" pitchFamily="18" charset="0"/>
              </a:rPr>
              <a:t>: Rivoluzione del 1917 che dà avvio alla Russia sovietica (1917-1991), periodo ricentrato su Mosca, ma che con l’adesione coatta al comunismo e la creazione del sistema concentrazionario, segna una profonda rottura con il suo passato culturale e religioso.</a:t>
            </a:r>
          </a:p>
          <a:p>
            <a:pPr marL="342900" indent="-342900" algn="just">
              <a:lnSpc>
                <a:spcPct val="105000"/>
              </a:lnSpc>
              <a:spcAft>
                <a:spcPts val="800"/>
              </a:spcAft>
              <a:buAutoNum type="arabicParenR"/>
            </a:pPr>
            <a:r>
              <a:rPr lang="it-IT" sz="2000" b="1" dirty="0">
                <a:latin typeface="Times New Roman" panose="02020603050405020304" pitchFamily="18" charset="0"/>
                <a:ea typeface="Calibri" panose="020F0502020204030204" pitchFamily="34" charset="0"/>
                <a:cs typeface="Times New Roman" panose="02020603050405020304" pitchFamily="18" charset="0"/>
              </a:rPr>
              <a:t>Periodo «post-sovietico» o «neo-sovietico»</a:t>
            </a:r>
            <a:r>
              <a:rPr lang="it-IT" sz="2000" dirty="0">
                <a:latin typeface="Times New Roman" panose="02020603050405020304" pitchFamily="18" charset="0"/>
                <a:ea typeface="Calibri" panose="020F0502020204030204" pitchFamily="34" charset="0"/>
                <a:cs typeface="Times New Roman" panose="02020603050405020304" pitchFamily="18" charset="0"/>
              </a:rPr>
              <a:t> (dal 1991 ad oggi): il ventennio putiniano e il ritorno al mito imperiale </a:t>
            </a:r>
            <a:r>
              <a:rPr lang="it-IT" sz="2000" dirty="0">
                <a:effectLst/>
                <a:latin typeface="Times New Roman" panose="02020603050405020304" pitchFamily="18" charset="0"/>
                <a:ea typeface="Calibri" panose="020F0502020204030204" pitchFamily="34" charset="0"/>
                <a:cs typeface="Times New Roman" panose="02020603050405020304" pitchFamily="18" charset="0"/>
              </a:rPr>
              <a:t> </a:t>
            </a:r>
          </a:p>
          <a:p>
            <a:pPr marL="342900" indent="-342900" algn="just">
              <a:lnSpc>
                <a:spcPct val="105000"/>
              </a:lnSpc>
              <a:spcAft>
                <a:spcPts val="800"/>
              </a:spcAft>
              <a:buAutoNum type="arabicParenR"/>
            </a:pP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596473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B0DBFD1-F26D-D0D0-D164-8D31373E2C4B}"/>
              </a:ext>
            </a:extLst>
          </p:cNvPr>
          <p:cNvSpPr txBox="1"/>
          <p:nvPr/>
        </p:nvSpPr>
        <p:spPr>
          <a:xfrm>
            <a:off x="107504" y="188640"/>
            <a:ext cx="9036496" cy="6494085"/>
          </a:xfrm>
          <a:prstGeom prst="rect">
            <a:avLst/>
          </a:prstGeom>
          <a:noFill/>
        </p:spPr>
        <p:txBody>
          <a:bodyPr wrap="square">
            <a:spAutoFit/>
          </a:bodyPr>
          <a:lstStyle/>
          <a:p>
            <a:pPr algn="ctr"/>
            <a:r>
              <a:rPr lang="it-IT" sz="2800" dirty="0">
                <a:effectLst/>
                <a:latin typeface="Times New Roman" panose="02020603050405020304" pitchFamily="18" charset="0"/>
                <a:ea typeface="Calibri" panose="020F0502020204030204" pitchFamily="34" charset="0"/>
              </a:rPr>
              <a:t>   </a:t>
            </a:r>
            <a:r>
              <a:rPr lang="it-IT" sz="3200" dirty="0">
                <a:effectLst/>
                <a:latin typeface="Times New Roman" panose="02020603050405020304" pitchFamily="18" charset="0"/>
                <a:ea typeface="Calibri" panose="020F0502020204030204" pitchFamily="34" charset="0"/>
              </a:rPr>
              <a:t>La guerra russo-ucraina </a:t>
            </a:r>
            <a:r>
              <a:rPr lang="it-IT" sz="3200" dirty="0">
                <a:latin typeface="Times New Roman" panose="02020603050405020304" pitchFamily="18" charset="0"/>
                <a:ea typeface="Calibri" panose="020F0502020204030204" pitchFamily="34" charset="0"/>
              </a:rPr>
              <a:t>letta come </a:t>
            </a:r>
          </a:p>
          <a:p>
            <a:pPr algn="ctr"/>
            <a:r>
              <a:rPr lang="it-IT" sz="3200" dirty="0">
                <a:latin typeface="Times New Roman" panose="02020603050405020304" pitchFamily="18" charset="0"/>
                <a:ea typeface="Calibri" panose="020F0502020204030204" pitchFamily="34" charset="0"/>
              </a:rPr>
              <a:t>t</a:t>
            </a:r>
            <a:r>
              <a:rPr lang="it-IT" sz="3200" u="sng" dirty="0">
                <a:latin typeface="Times New Roman" panose="02020603050405020304" pitchFamily="18" charset="0"/>
                <a:ea typeface="Calibri" panose="020F0502020204030204" pitchFamily="34" charset="0"/>
              </a:rPr>
              <a:t>orsione regressiva di </a:t>
            </a:r>
            <a:r>
              <a:rPr lang="it-IT" sz="3200" u="sng" dirty="0">
                <a:effectLst/>
                <a:latin typeface="Times New Roman" panose="02020603050405020304" pitchFamily="18" charset="0"/>
                <a:ea typeface="Calibri" panose="020F0502020204030204" pitchFamily="34" charset="0"/>
              </a:rPr>
              <a:t>due dinamiche contrapposte</a:t>
            </a:r>
            <a:r>
              <a:rPr lang="it-IT" sz="3200" dirty="0">
                <a:effectLst/>
                <a:latin typeface="Times New Roman" panose="02020603050405020304" pitchFamily="18" charset="0"/>
                <a:ea typeface="Calibri" panose="020F0502020204030204" pitchFamily="34" charset="0"/>
              </a:rPr>
              <a:t>: </a:t>
            </a:r>
          </a:p>
          <a:p>
            <a:endParaRPr lang="it-IT" sz="3200" dirty="0">
              <a:effectLst/>
              <a:latin typeface="Times New Roman" panose="02020603050405020304" pitchFamily="18" charset="0"/>
              <a:ea typeface="Calibri" panose="020F0502020204030204" pitchFamily="34" charset="0"/>
            </a:endParaRPr>
          </a:p>
          <a:p>
            <a:pPr marL="342900" indent="-342900">
              <a:buFontTx/>
              <a:buChar char="-"/>
            </a:pPr>
            <a:r>
              <a:rPr lang="it-IT" sz="3200" dirty="0">
                <a:effectLst/>
                <a:latin typeface="Times New Roman" panose="02020603050405020304" pitchFamily="18" charset="0"/>
                <a:ea typeface="Calibri" panose="020F0502020204030204" pitchFamily="34" charset="0"/>
              </a:rPr>
              <a:t>la progressiva </a:t>
            </a:r>
            <a:r>
              <a:rPr lang="it-IT" sz="3200" b="1" dirty="0">
                <a:effectLst/>
                <a:latin typeface="Times New Roman" panose="02020603050405020304" pitchFamily="18" charset="0"/>
                <a:ea typeface="Calibri" panose="020F0502020204030204" pitchFamily="34" charset="0"/>
              </a:rPr>
              <a:t>negligenza da parte dei paesi dell’Europa occidentale </a:t>
            </a:r>
            <a:r>
              <a:rPr lang="it-IT" sz="3200" dirty="0">
                <a:effectLst/>
                <a:latin typeface="Times New Roman" panose="02020603050405020304" pitchFamily="18" charset="0"/>
                <a:ea typeface="Calibri" panose="020F0502020204030204" pitchFamily="34" charset="0"/>
              </a:rPr>
              <a:t>rispetto a politiche culturali inclusive della Russia come parte costitutiva e imprescindibile dell’Europa; </a:t>
            </a:r>
          </a:p>
          <a:p>
            <a:pPr marL="342900" indent="-342900">
              <a:buFontTx/>
              <a:buChar char="-"/>
            </a:pPr>
            <a:r>
              <a:rPr lang="it-IT" sz="3200" dirty="0">
                <a:effectLst/>
                <a:latin typeface="Times New Roman" panose="02020603050405020304" pitchFamily="18" charset="0"/>
                <a:ea typeface="Calibri" panose="020F0502020204030204" pitchFamily="34" charset="0"/>
              </a:rPr>
              <a:t>il </a:t>
            </a:r>
            <a:r>
              <a:rPr lang="it-IT" sz="3200" b="1" dirty="0">
                <a:effectLst/>
                <a:latin typeface="Times New Roman" panose="02020603050405020304" pitchFamily="18" charset="0"/>
                <a:ea typeface="Calibri" panose="020F0502020204030204" pitchFamily="34" charset="0"/>
              </a:rPr>
              <a:t>ritorno nostalgico e anacronistico della Federazione Russa al suo mito imperiale</a:t>
            </a:r>
            <a:r>
              <a:rPr lang="it-IT" sz="3200" dirty="0">
                <a:effectLst/>
                <a:latin typeface="Times New Roman" panose="02020603050405020304" pitchFamily="18" charset="0"/>
                <a:ea typeface="Calibri" panose="020F0502020204030204" pitchFamily="34" charset="0"/>
              </a:rPr>
              <a:t>, che a partire dal piano politico si è poi esteso sempre più pervicacemente in quello religioso, condizionando gli orientamenti e le scelte dello stesso Patriarcato ortodosso di Mosca </a:t>
            </a:r>
            <a:endParaRPr lang="it-IT" sz="3200" dirty="0"/>
          </a:p>
        </p:txBody>
      </p:sp>
    </p:spTree>
    <p:extLst>
      <p:ext uri="{BB962C8B-B14F-4D97-AF65-F5344CB8AC3E}">
        <p14:creationId xmlns:p14="http://schemas.microsoft.com/office/powerpoint/2010/main" val="26987298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DD111A4-31C6-193D-26C0-A35087F3B9A7}"/>
              </a:ext>
            </a:extLst>
          </p:cNvPr>
          <p:cNvSpPr txBox="1"/>
          <p:nvPr/>
        </p:nvSpPr>
        <p:spPr>
          <a:xfrm>
            <a:off x="503548" y="332656"/>
            <a:ext cx="8388932" cy="1631216"/>
          </a:xfrm>
          <a:prstGeom prst="rect">
            <a:avLst/>
          </a:prstGeom>
          <a:noFill/>
        </p:spPr>
        <p:txBody>
          <a:bodyPr wrap="square">
            <a:spAutoFit/>
          </a:bodyPr>
          <a:lstStyle/>
          <a:p>
            <a:pPr algn="ctr" fontAlgn="base"/>
            <a:r>
              <a:rPr lang="it-IT" sz="3600" dirty="0">
                <a:solidFill>
                  <a:srgbClr val="FF0000"/>
                </a:solidFill>
                <a:latin typeface="Times New Roman" panose="02020603050405020304" pitchFamily="18" charset="0"/>
                <a:cs typeface="Times New Roman" panose="02020603050405020304" pitchFamily="18" charset="0"/>
              </a:rPr>
              <a:t>Le Chiese cristiane di fronte alla </a:t>
            </a:r>
            <a:r>
              <a:rPr lang="it-IT" sz="3600" u="sng" dirty="0">
                <a:solidFill>
                  <a:srgbClr val="FF0000"/>
                </a:solidFill>
                <a:latin typeface="Times New Roman" panose="02020603050405020304" pitchFamily="18" charset="0"/>
                <a:cs typeface="Times New Roman" panose="02020603050405020304" pitchFamily="18" charset="0"/>
              </a:rPr>
              <a:t>guerra </a:t>
            </a:r>
            <a:r>
              <a:rPr lang="it-IT" sz="3600" dirty="0">
                <a:solidFill>
                  <a:srgbClr val="FF0000"/>
                </a:solidFill>
                <a:latin typeface="Times New Roman" panose="02020603050405020304" pitchFamily="18" charset="0"/>
                <a:cs typeface="Times New Roman" panose="02020603050405020304" pitchFamily="18" charset="0"/>
              </a:rPr>
              <a:t>(l’ecumenismo ferito)</a:t>
            </a:r>
          </a:p>
          <a:p>
            <a:pPr algn="just" fontAlgn="base"/>
            <a:endParaRPr lang="it-IT" sz="2800" dirty="0">
              <a:latin typeface="Times New Roman" panose="02020603050405020304" pitchFamily="18" charset="0"/>
              <a:cs typeface="Times New Roman" panose="02020603050405020304" pitchFamily="18" charset="0"/>
            </a:endParaRPr>
          </a:p>
        </p:txBody>
      </p:sp>
      <p:pic>
        <p:nvPicPr>
          <p:cNvPr id="5122" name="Picture 2" descr="Ucraina live, Putin: &quot;Legge marziale in regioni annesse&quot;. Kiev raziona  l'elettricità - Esteri">
            <a:extLst>
              <a:ext uri="{FF2B5EF4-FFF2-40B4-BE49-F238E27FC236}">
                <a16:creationId xmlns:a16="http://schemas.microsoft.com/office/drawing/2014/main" id="{50B979CF-2F83-AF9F-1363-40DDDBEDB1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5" y="2276872"/>
            <a:ext cx="8785836" cy="4547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5002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3CCE80DF-A709-1862-631F-7D7D7B3958E8}"/>
              </a:ext>
            </a:extLst>
          </p:cNvPr>
          <p:cNvSpPr txBox="1"/>
          <p:nvPr/>
        </p:nvSpPr>
        <p:spPr>
          <a:xfrm>
            <a:off x="0" y="116631"/>
            <a:ext cx="4860032" cy="6740307"/>
          </a:xfrm>
          <a:prstGeom prst="rect">
            <a:avLst/>
          </a:prstGeom>
          <a:noFill/>
        </p:spPr>
        <p:txBody>
          <a:bodyPr wrap="square">
            <a:spAutoFit/>
          </a:bodyPr>
          <a:lstStyle/>
          <a:p>
            <a:r>
              <a:rPr lang="it-IT" sz="2400" dirty="0">
                <a:effectLst/>
                <a:latin typeface="Times New Roman" panose="02020603050405020304" pitchFamily="18" charset="0"/>
                <a:ea typeface="Times New Roman" panose="02020603050405020304" pitchFamily="18" charset="0"/>
                <a:cs typeface="Times New Roman" panose="02020603050405020304" pitchFamily="18" charset="0"/>
              </a:rPr>
              <a:t>Stupisce peraltro che all’interno della stessa cattolicità, ovvero per la </a:t>
            </a:r>
            <a:r>
              <a:rPr lang="it-IT" sz="2400" b="1" dirty="0">
                <a:effectLst/>
                <a:latin typeface="Times New Roman" panose="02020603050405020304" pitchFamily="18" charset="0"/>
                <a:ea typeface="Times New Roman" panose="02020603050405020304" pitchFamily="18" charset="0"/>
                <a:cs typeface="Times New Roman" panose="02020603050405020304" pitchFamily="18" charset="0"/>
              </a:rPr>
              <a:t>Chiese orientali cattoliche</a:t>
            </a:r>
            <a:r>
              <a:rPr lang="it-IT" sz="2400" dirty="0">
                <a:effectLst/>
                <a:latin typeface="Times New Roman" panose="02020603050405020304" pitchFamily="18" charset="0"/>
                <a:ea typeface="Times New Roman" panose="02020603050405020304" pitchFamily="18" charset="0"/>
                <a:cs typeface="Times New Roman" panose="02020603050405020304" pitchFamily="18" charset="0"/>
              </a:rPr>
              <a:t>, vi siano a riguardo disposizioni e prassi assai diverse che prevedono la convocazione annuale del </a:t>
            </a:r>
            <a:r>
              <a:rPr lang="it-IT" sz="2400" b="1" dirty="0">
                <a:effectLst/>
                <a:latin typeface="Times New Roman" panose="02020603050405020304" pitchFamily="18" charset="0"/>
                <a:ea typeface="Times New Roman" panose="02020603050405020304" pitchFamily="18" charset="0"/>
                <a:cs typeface="Times New Roman" panose="02020603050405020304" pitchFamily="18" charset="0"/>
              </a:rPr>
              <a:t>sinodo patriarcale</a:t>
            </a:r>
            <a:r>
              <a:rPr lang="it-IT" sz="2400" dirty="0">
                <a:effectLst/>
                <a:latin typeface="Times New Roman" panose="02020603050405020304" pitchFamily="18" charset="0"/>
                <a:ea typeface="Times New Roman" panose="02020603050405020304" pitchFamily="18" charset="0"/>
                <a:cs typeface="Times New Roman" panose="02020603050405020304" pitchFamily="18" charset="0"/>
              </a:rPr>
              <a:t> per l’elezione dei vescovi, «emanare leggi per l’intera Chiesa patriarcale» (</a:t>
            </a:r>
            <a:r>
              <a:rPr lang="it-IT" sz="2400" dirty="0" err="1">
                <a:effectLst/>
                <a:latin typeface="Times New Roman" panose="02020603050405020304" pitchFamily="18" charset="0"/>
                <a:ea typeface="Times New Roman" panose="02020603050405020304" pitchFamily="18" charset="0"/>
                <a:cs typeface="Times New Roman" panose="02020603050405020304" pitchFamily="18" charset="0"/>
              </a:rPr>
              <a:t>cann</a:t>
            </a:r>
            <a:r>
              <a:rPr lang="it-IT" sz="2400" dirty="0">
                <a:effectLst/>
                <a:latin typeface="Times New Roman" panose="02020603050405020304" pitchFamily="18" charset="0"/>
                <a:ea typeface="Times New Roman" panose="02020603050405020304" pitchFamily="18" charset="0"/>
                <a:cs typeface="Times New Roman" panose="02020603050405020304" pitchFamily="18" charset="0"/>
              </a:rPr>
              <a:t> 106 §2; 110 §1). Inoltre, ogni cinque anni, è prevista la convocazione di un’</a:t>
            </a:r>
            <a:r>
              <a:rPr lang="it-IT" sz="2400" b="1" dirty="0">
                <a:effectLst/>
                <a:latin typeface="Times New Roman" panose="02020603050405020304" pitchFamily="18" charset="0"/>
                <a:ea typeface="Times New Roman" panose="02020603050405020304" pitchFamily="18" charset="0"/>
                <a:cs typeface="Times New Roman" panose="02020603050405020304" pitchFamily="18" charset="0"/>
              </a:rPr>
              <a:t>assemblea patriarcale </a:t>
            </a:r>
            <a:r>
              <a:rPr lang="it-IT" sz="2400" dirty="0">
                <a:effectLst/>
                <a:latin typeface="Times New Roman" panose="02020603050405020304" pitchFamily="18" charset="0"/>
                <a:ea typeface="Times New Roman" panose="02020603050405020304" pitchFamily="18" charset="0"/>
                <a:cs typeface="Times New Roman" panose="02020603050405020304" pitchFamily="18" charset="0"/>
              </a:rPr>
              <a:t>dei vescovi, dei superiori religiosi, dei rappresentanti dei preti e dei laici, delle università, delle facoltà teologiche e dei seminari (</a:t>
            </a:r>
            <a:r>
              <a:rPr lang="it-IT" sz="2400" dirty="0" err="1">
                <a:effectLst/>
                <a:latin typeface="Times New Roman" panose="02020603050405020304" pitchFamily="18" charset="0"/>
                <a:ea typeface="Times New Roman" panose="02020603050405020304" pitchFamily="18" charset="0"/>
                <a:cs typeface="Times New Roman" panose="02020603050405020304" pitchFamily="18" charset="0"/>
              </a:rPr>
              <a:t>cann</a:t>
            </a:r>
            <a:r>
              <a:rPr lang="it-IT" sz="2400" dirty="0">
                <a:effectLst/>
                <a:latin typeface="Times New Roman" panose="02020603050405020304" pitchFamily="18" charset="0"/>
                <a:ea typeface="Times New Roman" panose="02020603050405020304" pitchFamily="18" charset="0"/>
                <a:cs typeface="Times New Roman" panose="02020603050405020304" pitchFamily="18" charset="0"/>
              </a:rPr>
              <a:t> 140 e 143) per un confronto su questioni cruciali riguardanti la vita ecclesiale.</a:t>
            </a:r>
            <a:endParaRPr lang="it-IT" sz="2400" dirty="0">
              <a:latin typeface="Times New Roman" panose="02020603050405020304" pitchFamily="18" charset="0"/>
              <a:cs typeface="Times New Roman" panose="02020603050405020304" pitchFamily="18" charset="0"/>
            </a:endParaRPr>
          </a:p>
        </p:txBody>
      </p:sp>
      <p:pic>
        <p:nvPicPr>
          <p:cNvPr id="2050" name="Picture 2" descr="Breve storia delle Chiese cattoliche orientali. Ediz. ampliata : Elli,  Alberto: Amazon.it: Libri">
            <a:extLst>
              <a:ext uri="{FF2B5EF4-FFF2-40B4-BE49-F238E27FC236}">
                <a16:creationId xmlns:a16="http://schemas.microsoft.com/office/drawing/2014/main" id="{A49CDC1A-E972-2380-E0EC-90FC3EA954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6383" y="243512"/>
            <a:ext cx="3937617" cy="6370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0923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BF587EE-67AF-8756-6AF9-81AF28AE98F0}"/>
              </a:ext>
            </a:extLst>
          </p:cNvPr>
          <p:cNvSpPr txBox="1"/>
          <p:nvPr/>
        </p:nvSpPr>
        <p:spPr>
          <a:xfrm>
            <a:off x="125760" y="3222129"/>
            <a:ext cx="8892480" cy="3693319"/>
          </a:xfrm>
          <a:prstGeom prst="rect">
            <a:avLst/>
          </a:prstGeom>
          <a:noFill/>
        </p:spPr>
        <p:txBody>
          <a:bodyPr wrap="square">
            <a:spAutoFit/>
          </a:bodyPr>
          <a:lstStyle/>
          <a:p>
            <a:r>
              <a:rPr lang="it-IT" sz="2600" dirty="0">
                <a:effectLst/>
                <a:latin typeface="Times New Roman" panose="02020603050405020304" pitchFamily="18" charset="0"/>
                <a:ea typeface="Calibri" panose="020F0502020204030204" pitchFamily="34" charset="0"/>
              </a:rPr>
              <a:t>L’Ucraina è sempre stata una terra contesa e lacerata, che già a partire dal suo etimo linguistico richiama un territorio di “</a:t>
            </a:r>
            <a:r>
              <a:rPr lang="it-IT" sz="2600" i="1" dirty="0">
                <a:effectLst/>
                <a:latin typeface="Times New Roman" panose="02020603050405020304" pitchFamily="18" charset="0"/>
                <a:ea typeface="Calibri" panose="020F0502020204030204" pitchFamily="34" charset="0"/>
              </a:rPr>
              <a:t>confine</a:t>
            </a:r>
            <a:r>
              <a:rPr lang="it-IT" sz="2600" dirty="0">
                <a:effectLst/>
                <a:latin typeface="Times New Roman" panose="02020603050405020304" pitchFamily="18" charset="0"/>
                <a:ea typeface="Calibri" panose="020F0502020204030204" pitchFamily="34" charset="0"/>
              </a:rPr>
              <a:t>” diventato negli ultimi secoli </a:t>
            </a:r>
            <a:r>
              <a:rPr lang="it-IT" sz="2600" b="1" dirty="0">
                <a:effectLst/>
                <a:latin typeface="Times New Roman" panose="02020603050405020304" pitchFamily="18" charset="0"/>
                <a:ea typeface="Calibri" panose="020F0502020204030204" pitchFamily="34" charset="0"/>
              </a:rPr>
              <a:t>crocevia tra Oriente e Occidente</a:t>
            </a:r>
            <a:r>
              <a:rPr lang="it-IT" sz="2600" dirty="0">
                <a:effectLst/>
                <a:latin typeface="Times New Roman" panose="02020603050405020304" pitchFamily="18" charset="0"/>
                <a:ea typeface="Calibri" panose="020F0502020204030204" pitchFamily="34" charset="0"/>
              </a:rPr>
              <a:t>, tra diverse culture e sensibilità che anche dal punto di vista storico e simbolico hanno rappresentato </a:t>
            </a:r>
            <a:r>
              <a:rPr lang="it-IT" sz="2600" b="1" dirty="0">
                <a:effectLst/>
                <a:latin typeface="Times New Roman" panose="02020603050405020304" pitchFamily="18" charset="0"/>
                <a:ea typeface="Calibri" panose="020F0502020204030204" pitchFamily="34" charset="0"/>
              </a:rPr>
              <a:t>l’altro volto della Russia, quello rivolto a Occidente</a:t>
            </a:r>
            <a:r>
              <a:rPr lang="it-IT" sz="2600" dirty="0">
                <a:effectLst/>
                <a:latin typeface="Times New Roman" panose="02020603050405020304" pitchFamily="18" charset="0"/>
                <a:ea typeface="Calibri" panose="020F0502020204030204" pitchFamily="34" charset="0"/>
              </a:rPr>
              <a:t>, una sorta di </a:t>
            </a:r>
            <a:r>
              <a:rPr lang="it-IT" sz="2600" b="1" dirty="0">
                <a:effectLst/>
                <a:latin typeface="Times New Roman" panose="02020603050405020304" pitchFamily="18" charset="0"/>
                <a:ea typeface="Calibri" panose="020F0502020204030204" pitchFamily="34" charset="0"/>
              </a:rPr>
              <a:t>«variante “europea” dei destini russi» </a:t>
            </a:r>
            <a:r>
              <a:rPr lang="it-IT" sz="2600" dirty="0">
                <a:effectLst/>
                <a:latin typeface="Times New Roman" panose="02020603050405020304" pitchFamily="18" charset="0"/>
                <a:ea typeface="Calibri" panose="020F0502020204030204" pitchFamily="34" charset="0"/>
              </a:rPr>
              <a:t>condizionandone non soltanto lo sviluppo sociale, politico e culturale del paese, ma anche quello religioso ed ecclesiale.</a:t>
            </a:r>
            <a:endParaRPr lang="it-IT" sz="2600" dirty="0"/>
          </a:p>
        </p:txBody>
      </p:sp>
      <p:pic>
        <p:nvPicPr>
          <p:cNvPr id="7174" name="Picture 6" descr="UCRAINA | Donbass e Crimea, alle origini delle terre contese - ArcheoMe">
            <a:extLst>
              <a:ext uri="{FF2B5EF4-FFF2-40B4-BE49-F238E27FC236}">
                <a16:creationId xmlns:a16="http://schemas.microsoft.com/office/drawing/2014/main" id="{56F157D7-6041-A58F-3348-554E9B6F27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6846"/>
            <a:ext cx="6477000" cy="3228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581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802A3A2-D46D-43BC-828C-139B7A538693}"/>
              </a:ext>
            </a:extLst>
          </p:cNvPr>
          <p:cNvSpPr txBox="1"/>
          <p:nvPr/>
        </p:nvSpPr>
        <p:spPr>
          <a:xfrm>
            <a:off x="107504" y="404664"/>
            <a:ext cx="8784976" cy="5756384"/>
          </a:xfrm>
          <a:prstGeom prst="rect">
            <a:avLst/>
          </a:prstGeom>
          <a:noFill/>
        </p:spPr>
        <p:txBody>
          <a:bodyPr wrap="square">
            <a:spAutoFit/>
          </a:bodyPr>
          <a:lstStyle/>
          <a:p>
            <a:pPr algn="just">
              <a:lnSpc>
                <a:spcPct val="107000"/>
              </a:lnSpc>
              <a:spcBef>
                <a:spcPts val="600"/>
              </a:spcBef>
              <a:spcAft>
                <a:spcPts val="600"/>
              </a:spcAft>
            </a:pPr>
            <a:r>
              <a:rPr lang="it-IT"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L’Ucraina presenta un panorama religioso molto composito. </a:t>
            </a:r>
            <a:endParaRPr lang="it-IT"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it-IT"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Dall’ultimo sondaggio (2018) i </a:t>
            </a:r>
            <a:r>
              <a:rPr lang="it-IT" sz="2800" b="1"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Cristiani ortodossi</a:t>
            </a:r>
            <a:r>
              <a:rPr lang="it-IT"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raggiungono il 71,1% della popolazione, mentre il numero dei non-religiosi risulta dell’11%.</a:t>
            </a:r>
          </a:p>
          <a:p>
            <a:pPr algn="just">
              <a:lnSpc>
                <a:spcPct val="107000"/>
              </a:lnSpc>
              <a:spcBef>
                <a:spcPts val="600"/>
              </a:spcBef>
              <a:spcAft>
                <a:spcPts val="600"/>
              </a:spcAft>
            </a:pPr>
            <a:r>
              <a:rPr lang="it-IT"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La confessione più diffusa è il </a:t>
            </a:r>
            <a:r>
              <a:rPr lang="it-IT" sz="2800" b="1" u="sng"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Cristianesimo ortodosso</a:t>
            </a:r>
            <a:r>
              <a:rPr lang="it-IT"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che tuttavia fa capo a due diverse giurisdizioni: </a:t>
            </a:r>
            <a:endParaRPr lang="it-IT"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Bef>
                <a:spcPts val="600"/>
              </a:spcBef>
              <a:spcAft>
                <a:spcPts val="600"/>
              </a:spcAft>
              <a:buFont typeface="Times New Roman" panose="02020603050405020304" pitchFamily="18" charset="0"/>
              <a:buChar char="-"/>
            </a:pPr>
            <a:r>
              <a:rPr lang="it-IT"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La </a:t>
            </a:r>
            <a:r>
              <a:rPr lang="it-IT" sz="2800" b="1"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Chiesa Ortodossa Ucraina </a:t>
            </a:r>
            <a:r>
              <a:rPr lang="it-IT"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(Patriarcato di Mosca)  </a:t>
            </a:r>
            <a:endParaRPr lang="it-IT" sz="2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Bef>
                <a:spcPts val="600"/>
              </a:spcBef>
              <a:spcAft>
                <a:spcPts val="600"/>
              </a:spcAft>
              <a:buFont typeface="Times New Roman" panose="02020603050405020304" pitchFamily="18" charset="0"/>
              <a:buChar char="-"/>
            </a:pPr>
            <a:r>
              <a:rPr lang="it-IT"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La </a:t>
            </a:r>
            <a:r>
              <a:rPr lang="it-IT" sz="2800" b="1"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Chiesa Ortodossa dell’Ucraina </a:t>
            </a:r>
            <a:r>
              <a:rPr lang="it-IT"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(a sua volta nata dall'unificazione delle precedenti: </a:t>
            </a:r>
            <a:r>
              <a:rPr lang="it-IT" sz="2800" i="1"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Chiesa ortodossa ucraina – Patriarcato di Kiev</a:t>
            </a:r>
            <a:r>
              <a:rPr lang="it-IT"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e </a:t>
            </a:r>
            <a:r>
              <a:rPr lang="it-IT" sz="2800" i="1"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Chiesa ortodossa autocefala ucraina</a:t>
            </a:r>
            <a:r>
              <a:rPr lang="it-IT"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it-IT"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66657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9EA57CC7-87E5-4928-A8E8-8C07E34FB0C0}"/>
              </a:ext>
            </a:extLst>
          </p:cNvPr>
          <p:cNvSpPr txBox="1"/>
          <p:nvPr/>
        </p:nvSpPr>
        <p:spPr>
          <a:xfrm>
            <a:off x="179512" y="260648"/>
            <a:ext cx="8964488" cy="6486519"/>
          </a:xfrm>
          <a:prstGeom prst="rect">
            <a:avLst/>
          </a:prstGeom>
          <a:noFill/>
        </p:spPr>
        <p:txBody>
          <a:bodyPr wrap="square">
            <a:spAutoFit/>
          </a:bodyPr>
          <a:lstStyle/>
          <a:p>
            <a:pPr algn="just">
              <a:lnSpc>
                <a:spcPct val="107000"/>
              </a:lnSpc>
              <a:spcBef>
                <a:spcPts val="600"/>
              </a:spcBef>
              <a:spcAft>
                <a:spcPts val="600"/>
              </a:spcAft>
            </a:pPr>
            <a:r>
              <a:rPr lang="it-IT" sz="22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Il secondo gruppo religioso è rappresentato dai </a:t>
            </a:r>
            <a:r>
              <a:rPr lang="it-IT" sz="2200" b="1"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Cattolici di rito orientale</a:t>
            </a:r>
            <a:r>
              <a:rPr lang="it-IT" sz="22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afferenti alla </a:t>
            </a:r>
            <a:r>
              <a:rPr lang="it-IT" sz="2200" b="1" i="1"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Chiesa greco-cattolica ucraina</a:t>
            </a:r>
            <a:r>
              <a:rPr lang="it-IT" sz="22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in piena comunione con la Santa Sede vaticana.</a:t>
            </a:r>
            <a:endParaRPr lang="it-IT" sz="2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it-IT" sz="22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Si aggiungono inoltre 863 comunità cattoliche di rito latino con circa un milione di fedeli, per lo più Polacchi e Ungheresi diffusi prevalentemente nelle regioni occidentali del paese.</a:t>
            </a:r>
            <a:endParaRPr lang="it-IT" sz="2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it-IT" sz="22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Anche le </a:t>
            </a:r>
            <a:r>
              <a:rPr lang="it-IT" sz="2200" b="1"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Chiese della Riforma </a:t>
            </a:r>
            <a:r>
              <a:rPr lang="it-IT" sz="22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(protestanti) sono circa un milione e il loro numero è notevolmente cresciuto dopo l'indipendenza del paese. Il gruppo più consistente è quello dei Pentecostali (oltre 300 000), seguito dagli Evangelici (150 000 fedeli); si contano poi gruppi di calvinisti, luterani, metodisti, avventisti ecc..</a:t>
            </a:r>
            <a:endParaRPr lang="it-IT" sz="2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it-IT" sz="2200" b="1"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Islam: </a:t>
            </a:r>
            <a:r>
              <a:rPr lang="it-IT" sz="22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vi sono in Ucraina 500 000 musulmani, la metà dei quali di etnia tatara. </a:t>
            </a:r>
            <a:endParaRPr lang="it-IT" sz="2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it-IT" sz="2200" b="1"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L’Ebraismo</a:t>
            </a:r>
            <a:r>
              <a:rPr lang="it-IT" sz="22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era assai diffuso prima della II guerra mondiale (Odessa, Kiev …). Nel 2015 risultavano 110.000 ebrei, ma alcuni leader religiosi sostengono che essi potrebbero in realtà essere 300 000.</a:t>
            </a:r>
            <a:endParaRPr lang="it-IT"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66940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18B8F42-0BC5-8B77-54A3-6F921CBEE3C0}"/>
              </a:ext>
            </a:extLst>
          </p:cNvPr>
          <p:cNvSpPr txBox="1"/>
          <p:nvPr/>
        </p:nvSpPr>
        <p:spPr>
          <a:xfrm>
            <a:off x="179512" y="4077072"/>
            <a:ext cx="8964488" cy="2677656"/>
          </a:xfrm>
          <a:prstGeom prst="rect">
            <a:avLst/>
          </a:prstGeom>
          <a:noFill/>
        </p:spPr>
        <p:txBody>
          <a:bodyPr wrap="square">
            <a:spAutoFit/>
          </a:bodyPr>
          <a:lstStyle/>
          <a:p>
            <a:endParaRPr lang="it-IT" sz="2400" dirty="0">
              <a:effectLst/>
              <a:latin typeface="Times New Roman" panose="02020603050405020304" pitchFamily="18" charset="0"/>
              <a:ea typeface="Calibri" panose="020F0502020204030204" pitchFamily="34" charset="0"/>
            </a:endParaRPr>
          </a:p>
          <a:p>
            <a:r>
              <a:rPr lang="it-IT" sz="2400" dirty="0">
                <a:effectLst/>
                <a:latin typeface="Times New Roman" panose="02020603050405020304" pitchFamily="18" charset="0"/>
                <a:ea typeface="Calibri" panose="020F0502020204030204" pitchFamily="34" charset="0"/>
              </a:rPr>
              <a:t>I c</a:t>
            </a:r>
            <a:r>
              <a:rPr lang="it-IT" sz="2400" dirty="0">
                <a:effectLst/>
                <a:latin typeface="Times New Roman" panose="02020603050405020304" pitchFamily="18" charset="0"/>
                <a:ea typeface="Times New Roman" panose="02020603050405020304" pitchFamily="18" charset="0"/>
              </a:rPr>
              <a:t>attolici di rito orientale, afferenti alla </a:t>
            </a:r>
            <a:r>
              <a:rPr lang="it-IT" sz="2400" i="1" dirty="0">
                <a:effectLst/>
                <a:latin typeface="Times New Roman" panose="02020603050405020304" pitchFamily="18" charset="0"/>
                <a:ea typeface="Times New Roman" panose="02020603050405020304" pitchFamily="18" charset="0"/>
              </a:rPr>
              <a:t>Chiesa greco-cattolica ucraina</a:t>
            </a:r>
            <a:r>
              <a:rPr lang="it-IT" sz="2400" dirty="0">
                <a:effectLst/>
                <a:latin typeface="Times New Roman" panose="02020603050405020304" pitchFamily="18" charset="0"/>
                <a:ea typeface="Times New Roman" panose="02020603050405020304" pitchFamily="18" charset="0"/>
              </a:rPr>
              <a:t>, che conta quasi la metà dei fedeli di tutte le Chiese orientali cattoliche, è nata dall’</a:t>
            </a:r>
            <a:r>
              <a:rPr lang="it-IT" sz="2400" i="1" dirty="0">
                <a:effectLst/>
                <a:latin typeface="Times New Roman" panose="02020603050405020304" pitchFamily="18" charset="0"/>
                <a:ea typeface="Times New Roman" panose="02020603050405020304" pitchFamily="18" charset="0"/>
              </a:rPr>
              <a:t>unione di Brest</a:t>
            </a:r>
            <a:r>
              <a:rPr lang="it-IT" sz="2400" dirty="0">
                <a:effectLst/>
                <a:latin typeface="Times New Roman" panose="02020603050405020304" pitchFamily="18" charset="0"/>
                <a:ea typeface="Times New Roman" panose="02020603050405020304" pitchFamily="18" charset="0"/>
              </a:rPr>
              <a:t>, con cui nel </a:t>
            </a:r>
            <a:r>
              <a:rPr lang="it-IT" sz="2400" b="1" dirty="0">
                <a:effectLst/>
                <a:latin typeface="Times New Roman" panose="02020603050405020304" pitchFamily="18" charset="0"/>
                <a:ea typeface="Times New Roman" panose="02020603050405020304" pitchFamily="18" charset="0"/>
              </a:rPr>
              <a:t>1596</a:t>
            </a:r>
            <a:r>
              <a:rPr lang="it-IT" sz="2400" dirty="0">
                <a:effectLst/>
                <a:latin typeface="Times New Roman" panose="02020603050405020304" pitchFamily="18" charset="0"/>
                <a:ea typeface="Times New Roman" panose="02020603050405020304" pitchFamily="18" charset="0"/>
              </a:rPr>
              <a:t> una parte della </a:t>
            </a:r>
            <a:r>
              <a:rPr lang="it-IT" sz="2400" dirty="0" err="1">
                <a:effectLst/>
                <a:latin typeface="Times New Roman" panose="02020603050405020304" pitchFamily="18" charset="0"/>
                <a:ea typeface="Times New Roman" panose="02020603050405020304" pitchFamily="18" charset="0"/>
              </a:rPr>
              <a:t>metropolia</a:t>
            </a:r>
            <a:r>
              <a:rPr lang="it-IT" sz="2400" dirty="0">
                <a:effectLst/>
                <a:latin typeface="Times New Roman" panose="02020603050405020304" pitchFamily="18" charset="0"/>
                <a:ea typeface="Times New Roman" panose="02020603050405020304" pitchFamily="18" charset="0"/>
              </a:rPr>
              <a:t> di Kiev e Galizia entrò in comunione con il vescovo di Roma, conservando una propria autonomia giuridica e mantenendo il rito bizantino.</a:t>
            </a:r>
            <a:endParaRPr lang="it-IT" sz="2400" dirty="0"/>
          </a:p>
        </p:txBody>
      </p:sp>
      <p:pic>
        <p:nvPicPr>
          <p:cNvPr id="10242" name="Picture 2" descr="LE FOTO - Inaugurata la Chiesa greco-cattolica ucraina in via dei Canali">
            <a:extLst>
              <a:ext uri="{FF2B5EF4-FFF2-40B4-BE49-F238E27FC236}">
                <a16:creationId xmlns:a16="http://schemas.microsoft.com/office/drawing/2014/main" id="{AE5FBDDB-9410-EE5A-13A9-077EA3A5816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9999"/>
            <a:ext cx="6768752" cy="4067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9511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5D9BFBF-AB01-E260-84EF-F7C965CD6F87}"/>
              </a:ext>
            </a:extLst>
          </p:cNvPr>
          <p:cNvSpPr txBox="1"/>
          <p:nvPr/>
        </p:nvSpPr>
        <p:spPr>
          <a:xfrm>
            <a:off x="0" y="188640"/>
            <a:ext cx="4355976" cy="6740307"/>
          </a:xfrm>
          <a:prstGeom prst="rect">
            <a:avLst/>
          </a:prstGeom>
          <a:noFill/>
        </p:spPr>
        <p:txBody>
          <a:bodyPr wrap="square">
            <a:spAutoFit/>
          </a:bodyPr>
          <a:lstStyle/>
          <a:p>
            <a:r>
              <a:rPr lang="it-IT" sz="2400" dirty="0">
                <a:effectLst/>
                <a:latin typeface="Times New Roman" panose="02020603050405020304" pitchFamily="18" charset="0"/>
                <a:ea typeface="Times New Roman" panose="02020603050405020304" pitchFamily="18" charset="0"/>
              </a:rPr>
              <a:t>Nel 1990 (dopo l’incontro con papa Giovanni Paolo II), il presidente Gorbačëv rese possibile la legalizzazione di questa Chiesa, consentendone l’uscita dalla pesante clandestinità alla quale era stata costretta da Stalin nel 1946. </a:t>
            </a:r>
          </a:p>
          <a:p>
            <a:r>
              <a:rPr lang="it-IT" sz="2400" dirty="0">
                <a:effectLst/>
                <a:latin typeface="Times New Roman" panose="02020603050405020304" pitchFamily="18" charset="0"/>
                <a:ea typeface="Times New Roman" panose="02020603050405020304" pitchFamily="18" charset="0"/>
              </a:rPr>
              <a:t>Potenzialmente questa Chiesa avrebbe potuto costituire un ponte ecumenico ideale tra cattolicesimo e ortodossia, ma di fatto è stata spesso avversata e perseguitata, anche perché percepita da Mosca come «</a:t>
            </a:r>
            <a:r>
              <a:rPr lang="it-IT" sz="2400" b="1" dirty="0">
                <a:effectLst/>
                <a:latin typeface="Times New Roman" panose="02020603050405020304" pitchFamily="18" charset="0"/>
                <a:ea typeface="Times New Roman" panose="02020603050405020304" pitchFamily="18" charset="0"/>
              </a:rPr>
              <a:t>un’arma pericolosa dell’espansionismo romano nelle terre ortodosse</a:t>
            </a:r>
            <a:r>
              <a:rPr lang="it-IT" sz="2400" dirty="0">
                <a:effectLst/>
                <a:latin typeface="Times New Roman" panose="02020603050405020304" pitchFamily="18" charset="0"/>
                <a:ea typeface="Times New Roman" panose="02020603050405020304" pitchFamily="18" charset="0"/>
              </a:rPr>
              <a:t>»</a:t>
            </a:r>
            <a:endParaRPr lang="it-IT" sz="2400" dirty="0"/>
          </a:p>
        </p:txBody>
      </p:sp>
      <p:pic>
        <p:nvPicPr>
          <p:cNvPr id="11266" name="Picture 2" descr="1° Dicembre 1989… Roma, il Papa incontra Gorbaciov">
            <a:extLst>
              <a:ext uri="{FF2B5EF4-FFF2-40B4-BE49-F238E27FC236}">
                <a16:creationId xmlns:a16="http://schemas.microsoft.com/office/drawing/2014/main" id="{605D96A9-B45C-3D7A-54C9-72ACB7EED6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7859" y="509587"/>
            <a:ext cx="4381500" cy="583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3023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F113A28A-43C2-3465-584B-BD1FD76677A7}"/>
              </a:ext>
            </a:extLst>
          </p:cNvPr>
          <p:cNvSpPr txBox="1"/>
          <p:nvPr/>
        </p:nvSpPr>
        <p:spPr>
          <a:xfrm>
            <a:off x="107504" y="116632"/>
            <a:ext cx="4104456" cy="6523902"/>
          </a:xfrm>
          <a:prstGeom prst="rect">
            <a:avLst/>
          </a:prstGeom>
          <a:noFill/>
        </p:spPr>
        <p:txBody>
          <a:bodyPr wrap="square">
            <a:spAutoFit/>
          </a:bodyPr>
          <a:lstStyle/>
          <a:p>
            <a:pPr algn="just">
              <a:lnSpc>
                <a:spcPct val="107000"/>
              </a:lnSpc>
              <a:spcAft>
                <a:spcPts val="800"/>
              </a:spcAft>
            </a:pPr>
            <a:r>
              <a:rPr lang="it-IT" sz="2800" spc="8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Come è possibile che la Chiesa ortodossa russa legittimi e sostenga l’invasione russa dell’Ucraina i cui abitanti sono in maggioranza ortodossi? Come spiegare i discorsi apocalittici del Patriarca Kirill che aizza gli animi alla guerra contro un Paese confinante considerato “fratello” anche dal punto di vista religioso? </a:t>
            </a:r>
            <a:endParaRPr lang="it-IT"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146" name="Picture 2" descr="Kirill, il patriarca russo: la guerra è giusta, è contro chi sostiene i  gay- Corriere.it">
            <a:extLst>
              <a:ext uri="{FF2B5EF4-FFF2-40B4-BE49-F238E27FC236}">
                <a16:creationId xmlns:a16="http://schemas.microsoft.com/office/drawing/2014/main" id="{4C8FD53C-D746-568F-F925-4C7473AD2F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2136" y="1124744"/>
            <a:ext cx="4564360" cy="4071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86501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85899F0-75EB-C18A-A552-958587F264B3}"/>
              </a:ext>
            </a:extLst>
          </p:cNvPr>
          <p:cNvSpPr txBox="1"/>
          <p:nvPr/>
        </p:nvSpPr>
        <p:spPr>
          <a:xfrm>
            <a:off x="0" y="0"/>
            <a:ext cx="5436096" cy="6986528"/>
          </a:xfrm>
          <a:prstGeom prst="rect">
            <a:avLst/>
          </a:prstGeom>
          <a:noFill/>
        </p:spPr>
        <p:txBody>
          <a:bodyPr wrap="square">
            <a:spAutoFit/>
          </a:bodyPr>
          <a:lstStyle/>
          <a:p>
            <a:r>
              <a:rPr lang="it-IT" sz="2800" spc="80" dirty="0">
                <a:effectLst/>
                <a:latin typeface="Times New Roman" panose="02020603050405020304" pitchFamily="18" charset="0"/>
                <a:ea typeface="Times New Roman" panose="02020603050405020304" pitchFamily="18" charset="0"/>
              </a:rPr>
              <a:t>Partendo dai tentativi di Pietro il Grande (1672-1725) di integrare la religione ortodossa come parte dello Stato, lo zar Nicola I (1796-1855) elabora una concezione dell’identità russa basata su tre pilastri: l’</a:t>
            </a:r>
            <a:r>
              <a:rPr lang="it-IT" sz="2800" b="1" spc="80" dirty="0">
                <a:effectLst/>
                <a:latin typeface="Times New Roman" panose="02020603050405020304" pitchFamily="18" charset="0"/>
                <a:ea typeface="Times New Roman" panose="02020603050405020304" pitchFamily="18" charset="0"/>
              </a:rPr>
              <a:t>autocrazia</a:t>
            </a:r>
            <a:r>
              <a:rPr lang="it-IT" sz="2800" spc="80" dirty="0">
                <a:effectLst/>
                <a:latin typeface="Times New Roman" panose="02020603050405020304" pitchFamily="18" charset="0"/>
                <a:ea typeface="Times New Roman" panose="02020603050405020304" pitchFamily="18" charset="0"/>
              </a:rPr>
              <a:t>, la </a:t>
            </a:r>
            <a:r>
              <a:rPr lang="it-IT" sz="2800" b="1" spc="80" dirty="0">
                <a:effectLst/>
                <a:latin typeface="Times New Roman" panose="02020603050405020304" pitchFamily="18" charset="0"/>
                <a:ea typeface="Times New Roman" panose="02020603050405020304" pitchFamily="18" charset="0"/>
              </a:rPr>
              <a:t>nazione</a:t>
            </a:r>
            <a:r>
              <a:rPr lang="it-IT" sz="2800" spc="80" dirty="0">
                <a:effectLst/>
                <a:latin typeface="Times New Roman" panose="02020603050405020304" pitchFamily="18" charset="0"/>
                <a:ea typeface="Times New Roman" panose="02020603050405020304" pitchFamily="18" charset="0"/>
              </a:rPr>
              <a:t> e l’</a:t>
            </a:r>
            <a:r>
              <a:rPr lang="it-IT" sz="2800" b="1" spc="80" dirty="0">
                <a:effectLst/>
                <a:latin typeface="Times New Roman" panose="02020603050405020304" pitchFamily="18" charset="0"/>
                <a:ea typeface="Times New Roman" panose="02020603050405020304" pitchFamily="18" charset="0"/>
              </a:rPr>
              <a:t>ortodossia</a:t>
            </a:r>
            <a:r>
              <a:rPr lang="it-IT" sz="2800" spc="80" dirty="0">
                <a:effectLst/>
                <a:latin typeface="Times New Roman" panose="02020603050405020304" pitchFamily="18" charset="0"/>
                <a:ea typeface="Times New Roman" panose="02020603050405020304" pitchFamily="18" charset="0"/>
              </a:rPr>
              <a:t>. La chiesa ortodossa russa è stata allora concepita come soggetto integrato alle istituzioni statali e la religione ortodossa come tratto identitario dell’essere russo. Estranea a questa costruzione ideologica è la laicità dello stato e la libertà religiosa. </a:t>
            </a:r>
            <a:endParaRPr lang="it-IT" sz="2800" dirty="0"/>
          </a:p>
        </p:txBody>
      </p:sp>
      <p:pic>
        <p:nvPicPr>
          <p:cNvPr id="7170" name="Picture 2" descr="Nicola II, l'ultimo zar di Russia">
            <a:extLst>
              <a:ext uri="{FF2B5EF4-FFF2-40B4-BE49-F238E27FC236}">
                <a16:creationId xmlns:a16="http://schemas.microsoft.com/office/drawing/2014/main" id="{31ABE4FE-5447-D6FD-D22B-8184B21652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0467" y="890280"/>
            <a:ext cx="3643533" cy="5077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6984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D78CAC1-6701-5574-F392-EC783EDCDB28}"/>
              </a:ext>
            </a:extLst>
          </p:cNvPr>
          <p:cNvSpPr txBox="1"/>
          <p:nvPr/>
        </p:nvSpPr>
        <p:spPr>
          <a:xfrm>
            <a:off x="0" y="188640"/>
            <a:ext cx="4283968" cy="6395662"/>
          </a:xfrm>
          <a:prstGeom prst="rect">
            <a:avLst/>
          </a:prstGeom>
          <a:noFill/>
        </p:spPr>
        <p:txBody>
          <a:bodyPr wrap="square">
            <a:spAutoFit/>
          </a:bodyPr>
          <a:lstStyle/>
          <a:p>
            <a:pPr algn="just">
              <a:lnSpc>
                <a:spcPct val="107000"/>
              </a:lnSpc>
              <a:spcAft>
                <a:spcPts val="800"/>
              </a:spcAft>
            </a:pPr>
            <a:r>
              <a:rPr lang="it-IT" sz="2400" spc="8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 rivoluzione bolscevica e il comunismo sovietico novecentesco hanno provato a sradicare la religione dall’animo russo e a marginalizzare la Chiesa ortodossa. Ma dopo la lunga parentesi comunista, il binomio Stato-Chiesa è stato ricostituito e la simbiosi è stata ripristinata. Come ai tempi dello zar Nicola I, l’identità russa mescola nazione e ortodossia in un </a:t>
            </a:r>
            <a:r>
              <a:rPr lang="it-IT" sz="2400" spc="8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unico mito imperiale concepito come baluardo dell’Occidente</a:t>
            </a:r>
            <a:endParaRPr lang="it-IT"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194" name="Picture 2" descr="Tutti gli intrecci di Putin con la Chiesa ortodossa - Formiche.net">
            <a:extLst>
              <a:ext uri="{FF2B5EF4-FFF2-40B4-BE49-F238E27FC236}">
                <a16:creationId xmlns:a16="http://schemas.microsoft.com/office/drawing/2014/main" id="{10055301-A038-B8F4-C8C7-394D3456A9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0520" y="1196752"/>
            <a:ext cx="4463480" cy="475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7223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FDAFAAB0-D356-ECCF-524D-883EACFBA120}"/>
              </a:ext>
            </a:extLst>
          </p:cNvPr>
          <p:cNvSpPr txBox="1"/>
          <p:nvPr/>
        </p:nvSpPr>
        <p:spPr>
          <a:xfrm>
            <a:off x="179512" y="4653136"/>
            <a:ext cx="8964488" cy="2246769"/>
          </a:xfrm>
          <a:prstGeom prst="rect">
            <a:avLst/>
          </a:prstGeom>
          <a:noFill/>
        </p:spPr>
        <p:txBody>
          <a:bodyPr wrap="square">
            <a:spAutoFit/>
          </a:bodyPr>
          <a:lstStyle/>
          <a:p>
            <a:r>
              <a:rPr lang="it-IT" sz="2800" dirty="0">
                <a:effectLst/>
                <a:latin typeface="Times New Roman" panose="02020603050405020304" pitchFamily="18" charset="0"/>
                <a:ea typeface="Calibri" panose="020F0502020204030204" pitchFamily="34" charset="0"/>
              </a:rPr>
              <a:t>il ritorno nostalgico e anacronistico della Federazione Russa al suo </a:t>
            </a:r>
            <a:r>
              <a:rPr lang="it-IT" sz="2800" b="1" dirty="0">
                <a:effectLst/>
                <a:latin typeface="Times New Roman" panose="02020603050405020304" pitchFamily="18" charset="0"/>
                <a:ea typeface="Calibri" panose="020F0502020204030204" pitchFamily="34" charset="0"/>
              </a:rPr>
              <a:t>mito imperiale</a:t>
            </a:r>
            <a:r>
              <a:rPr lang="it-IT" sz="2800" dirty="0">
                <a:effectLst/>
                <a:latin typeface="Times New Roman" panose="02020603050405020304" pitchFamily="18" charset="0"/>
                <a:ea typeface="Calibri" panose="020F0502020204030204" pitchFamily="34" charset="0"/>
              </a:rPr>
              <a:t>, che a partire dal piano politico si è poi esteso sempre più pervicacemente in quello religioso, condizionando gli orientamenti e le scelte dello stesso Patriarcato ortodosso di Mosca</a:t>
            </a:r>
            <a:endParaRPr lang="it-IT" sz="2800" dirty="0"/>
          </a:p>
        </p:txBody>
      </p:sp>
      <p:pic>
        <p:nvPicPr>
          <p:cNvPr id="17410" name="Picture 2" descr="SE PUTIN ARRUOLA ANCHE DIO CON UN SEGNO DI CROCE - @ltroPensiero.net">
            <a:extLst>
              <a:ext uri="{FF2B5EF4-FFF2-40B4-BE49-F238E27FC236}">
                <a16:creationId xmlns:a16="http://schemas.microsoft.com/office/drawing/2014/main" id="{02DF9D06-E933-0410-07C5-A7C79A2075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32248"/>
            <a:ext cx="7308304" cy="4110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47223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E78E009-5715-B0B1-C560-7CF5B6D527BA}"/>
              </a:ext>
            </a:extLst>
          </p:cNvPr>
          <p:cNvSpPr txBox="1"/>
          <p:nvPr/>
        </p:nvSpPr>
        <p:spPr>
          <a:xfrm>
            <a:off x="179512" y="404664"/>
            <a:ext cx="3600400" cy="6124754"/>
          </a:xfrm>
          <a:prstGeom prst="rect">
            <a:avLst/>
          </a:prstGeom>
          <a:noFill/>
        </p:spPr>
        <p:txBody>
          <a:bodyPr wrap="square">
            <a:spAutoFit/>
          </a:bodyPr>
          <a:lstStyle/>
          <a:p>
            <a:r>
              <a:rPr lang="it-IT" sz="2800" dirty="0">
                <a:effectLst/>
                <a:latin typeface="Times New Roman" panose="02020603050405020304" pitchFamily="18" charset="0"/>
                <a:ea typeface="Calibri" panose="020F0502020204030204" pitchFamily="34" charset="0"/>
              </a:rPr>
              <a:t>«A mio avviso, da parte russa, la cosa principale che non è avvenuta dopo il crollo dell'URSS è stata una decisiva rottura con il passato sovietico, una condanna dei suoi crimini, un’analisi delle sue specificità e un vero pentimento nazionale»</a:t>
            </a:r>
          </a:p>
          <a:p>
            <a:r>
              <a:rPr lang="it-IT" sz="2800" dirty="0">
                <a:solidFill>
                  <a:srgbClr val="333333"/>
                </a:solidFill>
                <a:latin typeface="Times New Roman" panose="02020603050405020304" pitchFamily="18" charset="0"/>
                <a:ea typeface="Times New Roman" panose="02020603050405020304" pitchFamily="18" charset="0"/>
              </a:rPr>
              <a:t>(O. </a:t>
            </a:r>
            <a:r>
              <a:rPr lang="it-IT" sz="2800" dirty="0" err="1">
                <a:solidFill>
                  <a:srgbClr val="333333"/>
                </a:solidFill>
                <a:latin typeface="Times New Roman" panose="02020603050405020304" pitchFamily="18" charset="0"/>
                <a:ea typeface="Times New Roman" panose="02020603050405020304" pitchFamily="18" charset="0"/>
              </a:rPr>
              <a:t>Sedakva</a:t>
            </a:r>
            <a:r>
              <a:rPr lang="it-IT" sz="2800" dirty="0">
                <a:solidFill>
                  <a:srgbClr val="333333"/>
                </a:solidFill>
                <a:latin typeface="Times New Roman" panose="02020603050405020304" pitchFamily="18" charset="0"/>
                <a:ea typeface="Times New Roman" panose="02020603050405020304" pitchFamily="18" charset="0"/>
              </a:rPr>
              <a:t>, Intervista, «Il Regno», 12, 2022)</a:t>
            </a:r>
            <a:r>
              <a:rPr lang="it-IT" sz="2800" dirty="0">
                <a:solidFill>
                  <a:srgbClr val="333333"/>
                </a:solidFill>
                <a:effectLst/>
                <a:latin typeface="Times New Roman" panose="02020603050405020304" pitchFamily="18" charset="0"/>
                <a:ea typeface="Times New Roman" panose="02020603050405020304" pitchFamily="18" charset="0"/>
              </a:rPr>
              <a:t>.</a:t>
            </a:r>
            <a:endParaRPr lang="it-IT" sz="2800" dirty="0"/>
          </a:p>
        </p:txBody>
      </p:sp>
      <p:pic>
        <p:nvPicPr>
          <p:cNvPr id="9218" name="Picture 2" descr="Olga Sedakova - La Règle du Jeu - Littérature, Philosophie, Politique, Arts">
            <a:extLst>
              <a:ext uri="{FF2B5EF4-FFF2-40B4-BE49-F238E27FC236}">
                <a16:creationId xmlns:a16="http://schemas.microsoft.com/office/drawing/2014/main" id="{CC1329CC-F856-7496-BA8A-9FD054FADA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908720"/>
            <a:ext cx="4392488"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412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CDB8C21F-5808-429C-F2E9-CE55B4AD5234}"/>
              </a:ext>
            </a:extLst>
          </p:cNvPr>
          <p:cNvSpPr txBox="1"/>
          <p:nvPr/>
        </p:nvSpPr>
        <p:spPr>
          <a:xfrm>
            <a:off x="107504" y="0"/>
            <a:ext cx="5256584" cy="6740307"/>
          </a:xfrm>
          <a:prstGeom prst="rect">
            <a:avLst/>
          </a:prstGeom>
          <a:noFill/>
        </p:spPr>
        <p:txBody>
          <a:bodyPr wrap="square">
            <a:spAutoFit/>
          </a:bodyPr>
          <a:lstStyle/>
          <a:p>
            <a:r>
              <a:rPr lang="it-IT" sz="2400" dirty="0">
                <a:latin typeface="Times New Roman" panose="02020603050405020304" pitchFamily="18" charset="0"/>
                <a:ea typeface="Calibri" panose="020F0502020204030204" pitchFamily="34" charset="0"/>
                <a:cs typeface="Times New Roman" panose="02020603050405020304" pitchFamily="18" charset="0"/>
              </a:rPr>
              <a:t>La Sinodalità rimanda a </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un modello di Chiesa universale più inclusivo, coinvolgente e responsabilizzante per tutti i soggetti che ne fanno parte. </a:t>
            </a:r>
            <a:r>
              <a:rPr lang="it-IT" sz="2400" b="1" dirty="0">
                <a:latin typeface="Times New Roman" panose="02020603050405020304" pitchFamily="18" charset="0"/>
                <a:ea typeface="Calibri" panose="020F0502020204030204" pitchFamily="34" charset="0"/>
                <a:cs typeface="Times New Roman" panose="02020603050405020304" pitchFamily="18" charset="0"/>
              </a:rPr>
              <a:t>La concezione ortodossa dell’</a:t>
            </a:r>
            <a:r>
              <a:rPr lang="it-IT"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it-IT" sz="2400" b="1" i="1" dirty="0">
                <a:effectLst/>
                <a:latin typeface="Times New Roman" panose="02020603050405020304" pitchFamily="18" charset="0"/>
                <a:ea typeface="Calibri" panose="020F0502020204030204" pitchFamily="34" charset="0"/>
                <a:cs typeface="Times New Roman" panose="02020603050405020304" pitchFamily="18" charset="0"/>
              </a:rPr>
              <a:t>ecclesiologia di comunione</a:t>
            </a:r>
            <a:r>
              <a:rPr lang="it-IT" sz="2400" b="1" dirty="0">
                <a:effectLst/>
                <a:latin typeface="Times New Roman" panose="02020603050405020304" pitchFamily="18" charset="0"/>
                <a:ea typeface="Calibri" panose="020F0502020204030204" pitchFamily="34" charset="0"/>
                <a:cs typeface="Times New Roman" panose="02020603050405020304" pitchFamily="18" charset="0"/>
              </a:rPr>
              <a:t> (o eucaristica), </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il loro modo di concepire e vivere la collegialità e la sinodalità nel passato e nel presente, offre abbondanti occasioni per un arricchimento reciproco lungo il cammino verso l’unità nel rispetto delle diversità. Una menzione particolare meritano a riguardo le intense e approfondite trattazioni dedicate all’ecclesiologia di comunione da parte soprattutto di Nikolaj N. </a:t>
            </a:r>
            <a:r>
              <a:rPr lang="it-IT" sz="2400" b="1" dirty="0" err="1">
                <a:effectLst/>
                <a:latin typeface="Times New Roman" panose="02020603050405020304" pitchFamily="18" charset="0"/>
                <a:ea typeface="Calibri" panose="020F0502020204030204" pitchFamily="34" charset="0"/>
                <a:cs typeface="Times New Roman" panose="02020603050405020304" pitchFamily="18" charset="0"/>
              </a:rPr>
              <a:t>Afanas’ev</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e Ioannis </a:t>
            </a:r>
            <a:r>
              <a:rPr lang="it-IT" sz="2400" b="1" dirty="0" err="1">
                <a:effectLst/>
                <a:latin typeface="Times New Roman" panose="02020603050405020304" pitchFamily="18" charset="0"/>
                <a:ea typeface="Calibri" panose="020F0502020204030204" pitchFamily="34" charset="0"/>
                <a:cs typeface="Times New Roman" panose="02020603050405020304" pitchFamily="18" charset="0"/>
              </a:rPr>
              <a:t>Zizioulas</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ma anche di Alexandre </a:t>
            </a:r>
            <a:r>
              <a:rPr lang="it-IT" sz="2400" b="1" dirty="0" err="1">
                <a:effectLst/>
                <a:latin typeface="Times New Roman" panose="02020603050405020304" pitchFamily="18" charset="0"/>
                <a:ea typeface="Calibri" panose="020F0502020204030204" pitchFamily="34" charset="0"/>
                <a:cs typeface="Times New Roman" panose="02020603050405020304" pitchFamily="18" charset="0"/>
              </a:rPr>
              <a:t>Schmemann</a:t>
            </a:r>
            <a:r>
              <a:rPr lang="it-IT"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it-IT" dirty="0"/>
          </a:p>
        </p:txBody>
      </p:sp>
      <p:pic>
        <p:nvPicPr>
          <p:cNvPr id="3074" name="Picture 2" descr="Synaxis Study Group: Metropolitan John Zizioulas: Nature &amp; Persona">
            <a:extLst>
              <a:ext uri="{FF2B5EF4-FFF2-40B4-BE49-F238E27FC236}">
                <a16:creationId xmlns:a16="http://schemas.microsoft.com/office/drawing/2014/main" id="{6083D08F-3094-7392-2F5B-FECA3E73FF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980728"/>
            <a:ext cx="3779912" cy="5182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05199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BF7292BC-C99D-4A82-3BFB-03E97A35B89A}"/>
              </a:ext>
            </a:extLst>
          </p:cNvPr>
          <p:cNvSpPr txBox="1"/>
          <p:nvPr/>
        </p:nvSpPr>
        <p:spPr>
          <a:xfrm>
            <a:off x="0" y="0"/>
            <a:ext cx="6660232" cy="6555641"/>
          </a:xfrm>
          <a:prstGeom prst="rect">
            <a:avLst/>
          </a:prstGeom>
          <a:noFill/>
        </p:spPr>
        <p:txBody>
          <a:bodyPr wrap="square">
            <a:spAutoFit/>
          </a:bodyPr>
          <a:lstStyle/>
          <a:p>
            <a:pPr algn="just"/>
            <a:r>
              <a:rPr lang="it-IT" sz="2800" dirty="0">
                <a:solidFill>
                  <a:srgbClr val="333333"/>
                </a:solidFill>
                <a:effectLst/>
                <a:latin typeface="Times New Roman" panose="02020603050405020304" pitchFamily="18" charset="0"/>
                <a:ea typeface="Times New Roman" panose="02020603050405020304" pitchFamily="18" charset="0"/>
              </a:rPr>
              <a:t>«Dopo la scuola di crudeltà e disumanità che il nostro Paese ha attraversato nel XX secolo non c’è stata una presa di coscienza collettiva, a partire dalla Chiesa ortodossa. La catastrofe è che molte persone in Russia non hanno nulla a che fare con la cultura russa. Non ne conoscono il sapore. </a:t>
            </a:r>
            <a:r>
              <a:rPr lang="it-IT" sz="2800" b="1" dirty="0">
                <a:solidFill>
                  <a:srgbClr val="333333"/>
                </a:solidFill>
                <a:effectLst/>
                <a:latin typeface="Times New Roman" panose="02020603050405020304" pitchFamily="18" charset="0"/>
                <a:ea typeface="Times New Roman" panose="02020603050405020304" pitchFamily="18" charset="0"/>
              </a:rPr>
              <a:t>La cosa terribile è che proprio coloro che sono “fuori dalla cultura”, che credono solo nella violenza, che disprezzano l’uomo, ora in Russia hanno il diritto assoluto di prendere decisioni statali da cui dipende il destino del mondo e il destino di ognuno di noi</a:t>
            </a:r>
            <a:r>
              <a:rPr lang="it-IT" sz="2800" dirty="0">
                <a:solidFill>
                  <a:srgbClr val="333333"/>
                </a:solidFill>
                <a:effectLst/>
                <a:latin typeface="Times New Roman" panose="02020603050405020304" pitchFamily="18" charset="0"/>
                <a:ea typeface="Times New Roman" panose="02020603050405020304" pitchFamily="18" charset="0"/>
              </a:rPr>
              <a:t>» </a:t>
            </a:r>
            <a:r>
              <a:rPr lang="it-IT" sz="2800" dirty="0">
                <a:solidFill>
                  <a:srgbClr val="333333"/>
                </a:solidFill>
                <a:latin typeface="Times New Roman" panose="02020603050405020304" pitchFamily="18" charset="0"/>
                <a:ea typeface="Times New Roman" panose="02020603050405020304" pitchFamily="18" charset="0"/>
              </a:rPr>
              <a:t>(O. </a:t>
            </a:r>
            <a:r>
              <a:rPr lang="it-IT" sz="2800" dirty="0" err="1">
                <a:solidFill>
                  <a:srgbClr val="333333"/>
                </a:solidFill>
                <a:latin typeface="Times New Roman" panose="02020603050405020304" pitchFamily="18" charset="0"/>
                <a:ea typeface="Times New Roman" panose="02020603050405020304" pitchFamily="18" charset="0"/>
              </a:rPr>
              <a:t>Sedakva</a:t>
            </a:r>
            <a:r>
              <a:rPr lang="it-IT" sz="2800" dirty="0">
                <a:solidFill>
                  <a:srgbClr val="333333"/>
                </a:solidFill>
                <a:latin typeface="Times New Roman" panose="02020603050405020304" pitchFamily="18" charset="0"/>
                <a:ea typeface="Times New Roman" panose="02020603050405020304" pitchFamily="18" charset="0"/>
              </a:rPr>
              <a:t>, Intervista, «Il Regno», 12, 2022)</a:t>
            </a:r>
            <a:r>
              <a:rPr lang="it-IT" sz="2800" dirty="0">
                <a:solidFill>
                  <a:srgbClr val="333333"/>
                </a:solidFill>
                <a:effectLst/>
                <a:latin typeface="Times New Roman" panose="02020603050405020304" pitchFamily="18" charset="0"/>
                <a:ea typeface="Times New Roman" panose="02020603050405020304" pitchFamily="18" charset="0"/>
              </a:rPr>
              <a:t>.</a:t>
            </a:r>
            <a:endParaRPr lang="it-IT" sz="2800" dirty="0">
              <a:effectLst/>
              <a:latin typeface="Times New Roman" panose="02020603050405020304" pitchFamily="18" charset="0"/>
              <a:ea typeface="Times New Roman" panose="02020603050405020304" pitchFamily="18" charset="0"/>
            </a:endParaRPr>
          </a:p>
        </p:txBody>
      </p:sp>
      <p:pic>
        <p:nvPicPr>
          <p:cNvPr id="10242" name="Picture 2" descr="АНГЕЛ РЕЙМСА (Olga Sedakova)">
            <a:extLst>
              <a:ext uri="{FF2B5EF4-FFF2-40B4-BE49-F238E27FC236}">
                <a16:creationId xmlns:a16="http://schemas.microsoft.com/office/drawing/2014/main" id="{F14AC71C-DD3D-42D8-4EA0-39E156710E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232" y="1916833"/>
            <a:ext cx="2483768" cy="2304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523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51AB805-C19E-80EA-952F-C069660A9813}"/>
              </a:ext>
            </a:extLst>
          </p:cNvPr>
          <p:cNvSpPr txBox="1"/>
          <p:nvPr/>
        </p:nvSpPr>
        <p:spPr>
          <a:xfrm>
            <a:off x="0" y="1"/>
            <a:ext cx="9144000" cy="2677656"/>
          </a:xfrm>
          <a:prstGeom prst="rect">
            <a:avLst/>
          </a:prstGeom>
          <a:noFill/>
        </p:spPr>
        <p:txBody>
          <a:bodyPr wrap="square">
            <a:spAutoFit/>
          </a:bodyPr>
          <a:lstStyle/>
          <a:p>
            <a:pPr indent="449580" algn="just"/>
            <a:r>
              <a:rPr lang="it-IT" sz="2800" dirty="0">
                <a:effectLst/>
                <a:latin typeface="Times New Roman" panose="02020603050405020304" pitchFamily="18" charset="0"/>
                <a:ea typeface="Calibri" panose="020F0502020204030204" pitchFamily="34" charset="0"/>
              </a:rPr>
              <a:t>In ogni Chiesa ortodossa il primate, patriarca o arcivescovo, è un vescovo eletto dagli altri vescovi, che agisce ed esercita il suo ministero canonico e pastorale </a:t>
            </a:r>
            <a:r>
              <a:rPr lang="it-IT" sz="2800" b="1" dirty="0">
                <a:effectLst/>
                <a:latin typeface="Times New Roman" panose="02020603050405020304" pitchFamily="18" charset="0"/>
                <a:ea typeface="Calibri" panose="020F0502020204030204" pitchFamily="34" charset="0"/>
              </a:rPr>
              <a:t>sempre con il consenso di un Sinodo </a:t>
            </a:r>
            <a:r>
              <a:rPr lang="it-IT" sz="2800" dirty="0">
                <a:effectLst/>
                <a:latin typeface="Times New Roman" panose="02020603050405020304" pitchFamily="18" charset="0"/>
                <a:ea typeface="Calibri" panose="020F0502020204030204" pitchFamily="34" charset="0"/>
              </a:rPr>
              <a:t>che lo rappresenta. In sostanza, </a:t>
            </a:r>
            <a:r>
              <a:rPr lang="it-IT" sz="2800" b="1" dirty="0">
                <a:effectLst/>
                <a:latin typeface="Times New Roman" panose="02020603050405020304" pitchFamily="18" charset="0"/>
                <a:ea typeface="Calibri" panose="020F0502020204030204" pitchFamily="34" charset="0"/>
              </a:rPr>
              <a:t>l’autorità posseduta dai vescovi viene esercitata in unità con il resto del clero e del popolo dei fedeli</a:t>
            </a:r>
            <a:r>
              <a:rPr lang="it-IT" sz="2800" dirty="0">
                <a:effectLst/>
                <a:latin typeface="Times New Roman" panose="02020603050405020304" pitchFamily="18" charset="0"/>
                <a:ea typeface="Calibri" panose="020F0502020204030204" pitchFamily="34" charset="0"/>
              </a:rPr>
              <a:t>. </a:t>
            </a:r>
          </a:p>
        </p:txBody>
      </p:sp>
      <p:pic>
        <p:nvPicPr>
          <p:cNvPr id="4098" name="Picture 2" descr="ORTODOXOS Continúa el trabajo del Sínodo Pan-ortodoxo">
            <a:extLst>
              <a:ext uri="{FF2B5EF4-FFF2-40B4-BE49-F238E27FC236}">
                <a16:creationId xmlns:a16="http://schemas.microsoft.com/office/drawing/2014/main" id="{A8D23D40-9218-39CD-80DB-29C6A1DB20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2780928"/>
            <a:ext cx="7416824" cy="3960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384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74AAD23E-C089-0B70-EFE3-20098CECB8FA}"/>
              </a:ext>
            </a:extLst>
          </p:cNvPr>
          <p:cNvSpPr txBox="1"/>
          <p:nvPr/>
        </p:nvSpPr>
        <p:spPr>
          <a:xfrm>
            <a:off x="0" y="0"/>
            <a:ext cx="9144000" cy="3046988"/>
          </a:xfrm>
          <a:prstGeom prst="rect">
            <a:avLst/>
          </a:prstGeom>
          <a:noFill/>
        </p:spPr>
        <p:txBody>
          <a:bodyPr wrap="square">
            <a:spAutoFit/>
          </a:bodyPr>
          <a:lstStyle/>
          <a:p>
            <a:r>
              <a:rPr lang="it-IT" sz="2800" dirty="0">
                <a:effectLst/>
                <a:latin typeface="Times New Roman" panose="02020603050405020304" pitchFamily="18" charset="0"/>
                <a:ea typeface="Calibri" panose="020F0502020204030204" pitchFamily="34" charset="0"/>
              </a:rPr>
              <a:t>Per tale ragione tutte le chiese ortodosse hanno una </a:t>
            </a:r>
            <a:r>
              <a:rPr lang="it-IT" sz="2800" b="1" dirty="0">
                <a:effectLst/>
                <a:latin typeface="Times New Roman" panose="02020603050405020304" pitchFamily="18" charset="0"/>
                <a:ea typeface="Calibri" panose="020F0502020204030204" pitchFamily="34" charset="0"/>
              </a:rPr>
              <a:t>struttura sinodale</a:t>
            </a:r>
            <a:r>
              <a:rPr lang="it-IT" sz="2800" dirty="0">
                <a:effectLst/>
                <a:latin typeface="Times New Roman" panose="02020603050405020304" pitchFamily="18" charset="0"/>
                <a:ea typeface="Calibri" panose="020F0502020204030204" pitchFamily="34" charset="0"/>
              </a:rPr>
              <a:t>, vale a dire: l’organo direttivo di ognuna è il </a:t>
            </a:r>
            <a:r>
              <a:rPr lang="it-IT" sz="2800" b="1" dirty="0">
                <a:effectLst/>
                <a:latin typeface="Times New Roman" panose="02020603050405020304" pitchFamily="18" charset="0"/>
                <a:ea typeface="Calibri" panose="020F0502020204030204" pitchFamily="34" charset="0"/>
              </a:rPr>
              <a:t>Sinodo</a:t>
            </a:r>
            <a:r>
              <a:rPr lang="it-IT" sz="2800" dirty="0">
                <a:effectLst/>
                <a:latin typeface="Times New Roman" panose="02020603050405020304" pitchFamily="18" charset="0"/>
                <a:ea typeface="Calibri" panose="020F0502020204030204" pitchFamily="34" charset="0"/>
              </a:rPr>
              <a:t>, composto oltre che dal patriarca, dai vescovi </a:t>
            </a:r>
            <a:r>
              <a:rPr lang="it-IT" sz="2800" dirty="0" err="1">
                <a:effectLst/>
                <a:latin typeface="Times New Roman" panose="02020603050405020304" pitchFamily="18" charset="0"/>
                <a:ea typeface="Calibri" panose="020F0502020204030204" pitchFamily="34" charset="0"/>
              </a:rPr>
              <a:t>eparchiali</a:t>
            </a:r>
            <a:r>
              <a:rPr lang="it-IT" sz="2800" dirty="0">
                <a:effectLst/>
                <a:latin typeface="Times New Roman" panose="02020603050405020304" pitchFamily="18" charset="0"/>
                <a:ea typeface="Calibri" panose="020F0502020204030204" pitchFamily="34" charset="0"/>
              </a:rPr>
              <a:t>, da una rappresentanza di religiosi e laici di ciascuna eparchia, sebbene poi ciascuna Chiesa regoli con una certa autonomia e con proprie disposizioni la sua struttura interna. </a:t>
            </a:r>
          </a:p>
          <a:p>
            <a:r>
              <a:rPr lang="it-IT" sz="2400" dirty="0">
                <a:effectLst/>
                <a:latin typeface="Times New Roman" panose="02020603050405020304" pitchFamily="18" charset="0"/>
                <a:ea typeface="Calibri" panose="020F0502020204030204" pitchFamily="34" charset="0"/>
              </a:rPr>
              <a:t>.</a:t>
            </a:r>
            <a:endParaRPr lang="it-IT" sz="2400" dirty="0"/>
          </a:p>
        </p:txBody>
      </p:sp>
      <p:pic>
        <p:nvPicPr>
          <p:cNvPr id="5122" name="Picture 2" descr="LIBANO - ORTODOSSI Divisioni e contrasti fra le Chiese mettono a rischio il  Sinodo panortodosso di Creta">
            <a:extLst>
              <a:ext uri="{FF2B5EF4-FFF2-40B4-BE49-F238E27FC236}">
                <a16:creationId xmlns:a16="http://schemas.microsoft.com/office/drawing/2014/main" id="{7F6F5B88-67D4-8CF0-B298-FACF4C7B56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780928"/>
            <a:ext cx="7200800" cy="4077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6179"/>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5791</TotalTime>
  <Words>5512</Words>
  <Application>Microsoft Office PowerPoint</Application>
  <PresentationFormat>Presentazione su schermo (4:3)</PresentationFormat>
  <Paragraphs>146</Paragraphs>
  <Slides>70</Slides>
  <Notes>1</Notes>
  <HiddenSlides>0</HiddenSlides>
  <MMClips>0</MMClips>
  <ScaleCrop>false</ScaleCrop>
  <HeadingPairs>
    <vt:vector size="8" baseType="variant">
      <vt:variant>
        <vt:lpstr>Caratteri utilizzati</vt:lpstr>
      </vt:variant>
      <vt:variant>
        <vt:i4>7</vt:i4>
      </vt:variant>
      <vt:variant>
        <vt:lpstr>Tema</vt:lpstr>
      </vt:variant>
      <vt:variant>
        <vt:i4>1</vt:i4>
      </vt:variant>
      <vt:variant>
        <vt:lpstr>Server OLE incorporati</vt:lpstr>
      </vt:variant>
      <vt:variant>
        <vt:i4>1</vt:i4>
      </vt:variant>
      <vt:variant>
        <vt:lpstr>Titoli diapositive</vt:lpstr>
      </vt:variant>
      <vt:variant>
        <vt:i4>70</vt:i4>
      </vt:variant>
    </vt:vector>
  </HeadingPairs>
  <TitlesOfParts>
    <vt:vector size="79" baseType="lpstr">
      <vt:lpstr>Arial</vt:lpstr>
      <vt:lpstr>Baskerville Old Face</vt:lpstr>
      <vt:lpstr>Bodoni MT</vt:lpstr>
      <vt:lpstr>Bodoni MT Black</vt:lpstr>
      <vt:lpstr>Calibri</vt:lpstr>
      <vt:lpstr>Century</vt:lpstr>
      <vt:lpstr>Times New Roman</vt:lpstr>
      <vt:lpstr>Tema di Office</vt:lpstr>
      <vt:lpstr>PDF</vt:lpstr>
      <vt:lpstr>  Le Chiese Ortodosse Ecclesiologia, Sinodalità, Ecumenismo (di fronte alla guerra in Ucraina) Natalino Valentini  (10 marzo 2023)  </vt:lpstr>
      <vt:lpstr>Presentazione standard di PowerPoint</vt:lpstr>
      <vt:lpstr>Presentazione standard di PowerPoint</vt:lpstr>
      <vt:lpstr>Sinodalità ed Ecumenismo  nelle Chiese Ortodosse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«Con la Chiesa è iniziata la cristallizzazione dell'umanità attorno al principio Divino-umano.  La Chiesa è organo tramite il quale nel mondo si è riversata l'energia dello Spirito, il cui contenuto è la Vita Eterna.  La Vita Eterna: è questa la Pienezza di cui Cristo riempie il proprio Corpo che è la Chiesa. La totalità del creato che entrerà nella Gerusalemme Celeste: questo è il Regno di Dio» (P.A. Florenskij, Il concetto di Chiesa nella Sacra Scrittura)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Lo sguardo ecumenico di Florenskij    Prospettiva ortodossa dell’Unità in Cristo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Le implicazioni ecumeniche della guerra in Ucraina  e le risorse spirituali ortodosse per la pace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Pavel A. Florenskij Evlach (Azerbajdžan) 1882-  Levašovo (Leningrado) 1937 Nasce il 9 gennaio (o il 22 secondo il calendario giuliano) 1882, figlio di Aleksandr Ivanovič (1850-1908), ingegnere delle ferrovie, e di Ol’ga Sapar’jan (1859-1951), di nobile famiglia armena. Nel 1883 la famiglia (che oltre a Pavel si compone di altri sei figli) si stabilisce a Tiflis (Tbilisi) e più tardi, nel 1888, a Batumi (Georgia).</dc:title>
  <dc:creator>Natalino V.</dc:creator>
  <cp:lastModifiedBy>Natalino</cp:lastModifiedBy>
  <cp:revision>341</cp:revision>
  <dcterms:created xsi:type="dcterms:W3CDTF">2016-11-04T09:48:01Z</dcterms:created>
  <dcterms:modified xsi:type="dcterms:W3CDTF">2023-04-12T07:34:51Z</dcterms:modified>
</cp:coreProperties>
</file>