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99" r:id="rId2"/>
    <p:sldId id="728" r:id="rId3"/>
    <p:sldId id="729" r:id="rId4"/>
    <p:sldId id="533" r:id="rId5"/>
    <p:sldId id="730" r:id="rId6"/>
    <p:sldId id="542" r:id="rId7"/>
    <p:sldId id="705" r:id="rId8"/>
    <p:sldId id="640" r:id="rId9"/>
    <p:sldId id="641" r:id="rId10"/>
    <p:sldId id="642" r:id="rId11"/>
    <p:sldId id="535" r:id="rId12"/>
    <p:sldId id="602" r:id="rId13"/>
    <p:sldId id="610" r:id="rId14"/>
    <p:sldId id="536" r:id="rId15"/>
    <p:sldId id="603" r:id="rId16"/>
    <p:sldId id="706" r:id="rId17"/>
    <p:sldId id="635" r:id="rId18"/>
    <p:sldId id="708" r:id="rId19"/>
    <p:sldId id="711" r:id="rId20"/>
    <p:sldId id="712" r:id="rId21"/>
    <p:sldId id="713" r:id="rId22"/>
    <p:sldId id="715" r:id="rId23"/>
    <p:sldId id="696" r:id="rId24"/>
    <p:sldId id="698" r:id="rId25"/>
    <p:sldId id="697" r:id="rId26"/>
    <p:sldId id="717" r:id="rId27"/>
    <p:sldId id="692" r:id="rId28"/>
    <p:sldId id="718" r:id="rId29"/>
    <p:sldId id="689" r:id="rId30"/>
    <p:sldId id="690" r:id="rId31"/>
    <p:sldId id="722" r:id="rId32"/>
    <p:sldId id="637" r:id="rId33"/>
    <p:sldId id="638" r:id="rId34"/>
    <p:sldId id="639" r:id="rId35"/>
    <p:sldId id="709" r:id="rId36"/>
    <p:sldId id="710" r:id="rId37"/>
    <p:sldId id="607" r:id="rId38"/>
    <p:sldId id="608" r:id="rId39"/>
    <p:sldId id="619" r:id="rId40"/>
    <p:sldId id="620" r:id="rId41"/>
    <p:sldId id="624" r:id="rId42"/>
    <p:sldId id="622" r:id="rId43"/>
    <p:sldId id="623" r:id="rId44"/>
    <p:sldId id="604" r:id="rId45"/>
    <p:sldId id="618" r:id="rId46"/>
    <p:sldId id="609" r:id="rId47"/>
    <p:sldId id="643" r:id="rId48"/>
    <p:sldId id="539" r:id="rId49"/>
    <p:sldId id="543" r:id="rId50"/>
    <p:sldId id="544" r:id="rId51"/>
    <p:sldId id="546" r:id="rId52"/>
    <p:sldId id="547" r:id="rId53"/>
    <p:sldId id="521" r:id="rId54"/>
    <p:sldId id="548" r:id="rId55"/>
    <p:sldId id="551" r:id="rId56"/>
    <p:sldId id="549" r:id="rId57"/>
    <p:sldId id="514" r:id="rId58"/>
    <p:sldId id="550" r:id="rId59"/>
    <p:sldId id="611" r:id="rId60"/>
    <p:sldId id="612" r:id="rId61"/>
    <p:sldId id="613" r:id="rId62"/>
    <p:sldId id="625" r:id="rId63"/>
    <p:sldId id="553" r:id="rId64"/>
    <p:sldId id="554" r:id="rId65"/>
    <p:sldId id="626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5050"/>
    <a:srgbClr val="4CC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9713" autoAdjust="0"/>
  </p:normalViewPr>
  <p:slideViewPr>
    <p:cSldViewPr>
      <p:cViewPr varScale="1">
        <p:scale>
          <a:sx n="54" d="100"/>
          <a:sy n="54" d="100"/>
        </p:scale>
        <p:origin x="18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211B4-EE1C-4A6B-86D8-8A4F5F7A3F6F}" type="datetimeFigureOut">
              <a:rPr lang="it-IT" smtClean="0"/>
              <a:t>12/04/2023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F2F1B-2C9C-487A-AEF7-8BAC1C4286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78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89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173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61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07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84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701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F2F1B-2C9C-487A-AEF7-8BAC1C4286AD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14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2A43B-1926-46F0-B243-E8792FF90A52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23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12149-389D-43BD-A786-CBB405E4A44B}" type="datetimeFigureOut">
              <a:rPr lang="it-IT" smtClean="0"/>
              <a:pPr/>
              <a:t>12/04/2023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A3CD5-F412-46A7-BD6B-EAFC8CB27EE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1949" TargetMode="External"/><Relationship Id="rId3" Type="http://schemas.openxmlformats.org/officeDocument/2006/relationships/hyperlink" Target="https://it.wikipedia.org/wiki/Mosca_(Russia)" TargetMode="External"/><Relationship Id="rId7" Type="http://schemas.openxmlformats.org/officeDocument/2006/relationships/hyperlink" Target="https://it.wikipedia.org/wiki/16_luglio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Roma" TargetMode="External"/><Relationship Id="rId5" Type="http://schemas.openxmlformats.org/officeDocument/2006/relationships/hyperlink" Target="https://it.wikipedia.org/wiki/1866" TargetMode="External"/><Relationship Id="rId4" Type="http://schemas.openxmlformats.org/officeDocument/2006/relationships/hyperlink" Target="https://it.wikipedia.org/wiki/28_febbrai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it/url?sa=i&amp;url=https://en.wikipedia.org/wiki/Vladimir_Solovyov_(philosopher)&amp;psig=AOvVaw0lhBXR2WVdBAQLj0AoEhHY&amp;ust=1583841494956000&amp;source=images&amp;cd=vfe&amp;ved=0CAIQjRxqFwoTCLCjjMKrjegCFQAAAAAdAAAAABAN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it/url?sa=i&amp;url=http://stscyrilandmethodius.com/history/the-holy-brothers-kiril-and-metodij/&amp;psig=AOvVaw3RAJtqMlD3oKNK-QtQC3Pg&amp;ust=1604045436679000&amp;source=images&amp;cd=vfe&amp;ved=0CAIQjRxqFwoTCIj-yqOt2ewCFQAAAAAdAAAAABAI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it/url?sa=i&amp;url=https://combonianum.org/2019/02/14/cirillo-e-metodio-evangelizzare-non-e-conquistare/&amp;psig=AOvVaw1Kp-2Mr4AumX8AbXOVZEvo&amp;ust=1604050548004000&amp;source=images&amp;cd=vfe&amp;ved=0CAIQjRxqFwoTCOiZ74_A2ewCFQAAAAAdAAAAABAZ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google.it/url?sa=i&amp;url=https://gpcentofanti.wordpress.com/2014/02/14/santo-di-oggi-santi-cirillo-e-metodio-apostoli-degli-slavi-14-febbraio/&amp;psig=AOvVaw1Kp-2Mr4AumX8AbXOVZEvo&amp;ust=1604050548004000&amp;source=images&amp;cd=vfe&amp;ved=0CAIQjRxqFwoTCOiZ74_A2ewCFQAAAAAdAAAAABAT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google.it/url?sa=i&amp;url=http://www.sentiericona.it/public/icone/?p%3D7323&amp;psig=AOvVaw2BGgLjQUCjEyG9ml1ubZFY&amp;ust=1604044458547000&amp;source=images&amp;cd=vfe&amp;ved=0CAIQjRxqFwoTCMjoic6p2ewCFQAAAAAdAAAAABAE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it/url?sa=i&amp;url=http://www.vivere.in/2019/04/domenica-di-risurrezione/&amp;psig=AOvVaw0he6G_MqX_SHTh8n9Y8V3V&amp;ust=1583866746087000&amp;source=images&amp;cd=vfe&amp;ved=0CAIQjRxqFwoTCJiHyeWJjugCFQAAAAAdAAAAABBh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ved=2ahUKEwjr9Zvog-niAhUQ-6QKHYmnCOMQjRx6BAgBEAU&amp;url=https://vaticanoterzo.com/tag/evdokimov/&amp;psig=AOvVaw3_R16qOgCRl8Ued4k6H9Zx&amp;ust=156060365769743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2ahUKEwiPuZ_l8f_gAhVByqQKHVlYCAkQjRx6BAgBEAU&amp;url=http://www.sentiericona.it/public/icone/?p%3D11204&amp;psig=AOvVaw2WT-_P21jd4sMepjFHnkqU&amp;ust=155259298956417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27584" y="3140968"/>
            <a:ext cx="6984776" cy="3312368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5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chemeClr val="tx2"/>
                </a:solidFill>
                <a:latin typeface="Baskerville Old Face" panose="02020602080505020303" pitchFamily="18" charset="0"/>
              </a:rPr>
            </a:br>
            <a:br>
              <a:rPr lang="it-IT" dirty="0">
                <a:solidFill>
                  <a:schemeClr val="tx2"/>
                </a:solidFill>
                <a:latin typeface="Baskerville Old Face" panose="02020602080505020303" pitchFamily="18" charset="0"/>
              </a:rPr>
            </a:br>
            <a:r>
              <a:rPr lang="it-IT" sz="3100" b="1" i="1" dirty="0"/>
              <a:t>Fondamenti teologici e spirituali dell’Ortodossia</a:t>
            </a:r>
            <a:br>
              <a:rPr lang="it-IT" sz="3100" dirty="0"/>
            </a:br>
            <a:br>
              <a:rPr lang="it-IT" sz="3100" dirty="0"/>
            </a:br>
            <a:r>
              <a:rPr lang="it-IT" sz="2700" dirty="0">
                <a:solidFill>
                  <a:srgbClr val="0070C0"/>
                </a:solidFill>
                <a:latin typeface="Baskerville Old Face" panose="02020602080505020303" pitchFamily="18" charset="0"/>
              </a:rPr>
              <a:t>Natalino Valentini</a:t>
            </a:r>
            <a:br>
              <a:rPr lang="it-IT" sz="2200" dirty="0">
                <a:solidFill>
                  <a:srgbClr val="0070C0"/>
                </a:solidFill>
                <a:latin typeface="Baskerville Old Face" panose="02020602080505020303" pitchFamily="18" charset="0"/>
              </a:rPr>
            </a:br>
            <a:br>
              <a:rPr lang="it-IT" sz="1800" dirty="0">
                <a:solidFill>
                  <a:srgbClr val="4CC663"/>
                </a:solidFill>
              </a:rPr>
            </a:br>
            <a:r>
              <a:rPr lang="it-IT" sz="3600" dirty="0"/>
              <a:t>A. Ac. 2021-2022</a:t>
            </a:r>
            <a:br>
              <a:rPr lang="it-IT" sz="3600" dirty="0">
                <a:solidFill>
                  <a:schemeClr val="tx2"/>
                </a:solidFill>
                <a:latin typeface="Baskerville Old Face" panose="02020602080505020303" pitchFamily="18" charset="0"/>
              </a:rPr>
            </a:br>
            <a:br>
              <a:rPr lang="it-IT" sz="3600" dirty="0">
                <a:solidFill>
                  <a:srgbClr val="0070C0"/>
                </a:solidFill>
                <a:latin typeface="Baskerville Old Face" panose="02020602080505020303" pitchFamily="18" charset="0"/>
              </a:rPr>
            </a:br>
            <a:endParaRPr lang="it-IT" sz="3600" dirty="0">
              <a:solidFill>
                <a:schemeClr val="tx2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type="subTitle" idx="1"/>
          </p:nvPr>
        </p:nvSpPr>
        <p:spPr>
          <a:xfrm>
            <a:off x="611560" y="188640"/>
            <a:ext cx="8280920" cy="263528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pPr marL="0" indent="0">
              <a:buNone/>
            </a:pPr>
            <a:r>
              <a:rPr lang="it-IT" b="1" i="1" dirty="0">
                <a:solidFill>
                  <a:srgbClr val="FF0000"/>
                </a:solidFill>
              </a:rPr>
              <a:t>Ufficio IRC Diocesi di Vicenza</a:t>
            </a:r>
          </a:p>
          <a:p>
            <a:pPr marL="0" indent="0">
              <a:buNone/>
            </a:pPr>
            <a:endParaRPr lang="it-IT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b="1" i="1" dirty="0">
                <a:solidFill>
                  <a:srgbClr val="FF0000"/>
                </a:solidFill>
              </a:rPr>
              <a:t>Corso di aggiornamento </a:t>
            </a:r>
            <a:r>
              <a:rPr lang="it-IT" b="1" i="1" dirty="0" err="1">
                <a:solidFill>
                  <a:srgbClr val="FF0000"/>
                </a:solidFill>
              </a:rPr>
              <a:t>IdR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it-IT" b="1" i="1" dirty="0">
                <a:solidFill>
                  <a:srgbClr val="FF0000"/>
                </a:solidFill>
              </a:rPr>
              <a:t>(febbraio – marzo 2023)</a:t>
            </a:r>
          </a:p>
          <a:p>
            <a:pPr marL="0" indent="0">
              <a:buNone/>
            </a:pPr>
            <a:r>
              <a:rPr lang="it-IT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9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3"/>
            <a:ext cx="4824536" cy="674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lezione non deve insegnare questo o quel genere di fatti, generalizzazioni o teorie, ma addestrare al lavoro, creare il gusto della scientificità, dare l’«innesco», il lievito all’attività intellettuale. </a:t>
            </a:r>
            <a:r>
              <a:rPr lang="it-IT" sz="2000" b="1" u="sng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è tanto un principio nutritivo quanto essenzialmente fermentativo, cioè tale da portare la psiche dell’ascoltatore a uno stato di </a:t>
            </a:r>
            <a:r>
              <a:rPr lang="it-IT" sz="2000" b="1" i="1" u="sng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fermento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(…).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Quanto alla fermentazione della psiche, essa consiste nel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gusto per il concreto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acquisito per contagio; consiste nella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scienza di saper accogliere con venerazione il concreto, nella contemplazione amorosa del concreto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(P.A. </a:t>
            </a:r>
            <a:r>
              <a:rPr lang="it-IT" sz="2000" dirty="0" err="1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Florenskij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Lezione e lectio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1917)</a:t>
            </a:r>
            <a:endParaRPr lang="it-IT" sz="2000" dirty="0"/>
          </a:p>
          <a:p>
            <a:endParaRPr lang="it-IT" sz="2000" dirty="0"/>
          </a:p>
        </p:txBody>
      </p:sp>
      <p:pic>
        <p:nvPicPr>
          <p:cNvPr id="3" name="Segnaposto contenuto 6" descr="http://www.kontextverlag.de/florenski1912II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816424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16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Tornare alla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metafora dei «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due polmoni della cristianità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coniata già nel1930 dal pensatore russo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Vjaceslav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Ivanov (fatta propria poi dal papa Giovanni Paolo II).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cristianità del III Millennio deve tornare a «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respirare con i due polmoni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(Orientale e Occidentale).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Superare lo stato di «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reciproca negligenza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venutosi a creare in seguito al grande scisma del 1054.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71906"/>
            <a:ext cx="6265137" cy="410015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9512" y="3429000"/>
            <a:ext cx="2160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Vjačeslav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Ivanovič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Ivanov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Mosca (Russia)"/>
              </a:rPr>
              <a:t>Mosca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28 febbraio"/>
              </a:rPr>
              <a:t>28 febbraio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1866"/>
              </a:rPr>
              <a:t>1866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Roma"/>
              </a:rPr>
              <a:t>Roma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16 luglio"/>
              </a:rPr>
              <a:t>16 luglio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1949"/>
              </a:rPr>
              <a:t>1949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062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0"/>
            <a:ext cx="53285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«Nel corso di quasi un millennio le due Chiese sorelle sono fiorite l’una accanto all’altra, come due grandi tradizioni vitali e complementari della stessa Chiesa di Cristo, conservando non soltanto relazioni pacifiche e fruttuose, ma l’aiuto della indispensabile comunione di fede, nella preghiera e nella carità», </a:t>
            </a:r>
          </a:p>
          <a:p>
            <a:pPr algn="just"/>
            <a:r>
              <a:rPr lang="it-IT" sz="2400" cap="sm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(Giovanni Paolo II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Discorso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pronunciato il 30.11.1979, san Giorgio a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Istambul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«Ciò che unisce le due Chiese è molto di più di ciò che le separa» (</a:t>
            </a:r>
            <a:r>
              <a:rPr lang="it-IT" sz="2400" cap="sm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Athenagoras</a:t>
            </a:r>
            <a:r>
              <a:rPr lang="it-IT" sz="2400" cap="sm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Discorso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pronunciato a Roma, in San Pietro, il 26.10.1967)</a:t>
            </a:r>
          </a:p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«C’è tra loro una comunione quasi totale, benché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non ancora perfetta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it-IT" sz="2400" cap="sm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Paolo VI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Lettera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ad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Athenagoras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I, del 7,3.1971)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92696"/>
            <a:ext cx="34563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16632"/>
            <a:ext cx="33478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Tranne qualche lodevole eccezione, l’incomprensione e la scarsa conoscenza della cultura teologica e spirituale ortodossa, anche da parte cattolica, giunge fino alle soglie del Concilio Vaticano II, nonostante 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presenza plurisecolare dell’Oriente bizantino in Italia</a:t>
            </a: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</a:rPr>
              <a:t>Ravenna, Venezia, il monachesimo bizantino in Puglia, Calabria, Sicilia, …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84831"/>
            <a:ext cx="2987824" cy="48524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83" y="1384831"/>
            <a:ext cx="2608474" cy="47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03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08520" y="-32946"/>
            <a:ext cx="417646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Sulla cultura ortodossa, soprattutto slava, ha gravato a lungo il peso di </a:t>
            </a:r>
            <a:r>
              <a:rPr lang="it-IT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persistenti pregiudizi e malintesi 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 ancora stentano a dissolversi. Nell’Occidente latino la “</a:t>
            </a:r>
            <a:r>
              <a:rPr lang="it-IT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cultura bizantina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è stata a lungo identificata con quella di una “</a:t>
            </a:r>
            <a:r>
              <a:rPr lang="it-IT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cristianità scismatica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ligia alla tradizione e incline alle controversie. </a:t>
            </a:r>
          </a:p>
          <a:p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 pregiudizi storici si sono poi congiunti numerosi malintesi culturali, concettuali, linguistici, dottrinali, frutto soprattutto della prolungata incomunicabilità e autoreferenzialità, al punto tale da rendere irriconoscibili gli stessi fondamenti comuni che hanno ispirato la cultura e il pensiero dell’Europa cristiana</a:t>
            </a:r>
            <a:endParaRPr lang="it-IT" sz="2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"/>
            <a:ext cx="4860032" cy="65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332656"/>
            <a:ext cx="511256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Malintesi e pregiudizi culturali</a:t>
            </a:r>
          </a:p>
          <a:p>
            <a:pPr algn="just"/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«Tutta questa gente, i cui nomi male si pronunziano, non ha fatto altro che ripetere la filosofia tedesca, nutriti di pensiero inglese e francese, rifriggere nuove varietà verbali di certe dottrine filosofiche. […] Nessuna traccia di originalità; tutta questa gente non vale la pena di essere letta e dovrebbe incominciare a studiare l’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abc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della scienza, la logica formale e tante altre cose che gli europei hanno nel sangue per millenaria educazione»</a:t>
            </a:r>
          </a:p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(Benedetto Croce, recensione al vol. di T.G. Masaryk,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Russia e l’Europa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1920)</a:t>
            </a:r>
            <a:endParaRPr lang="it-IT" sz="2400" dirty="0"/>
          </a:p>
        </p:txBody>
      </p:sp>
      <p:pic>
        <p:nvPicPr>
          <p:cNvPr id="3074" name="Picture 2" descr="Croce, il filosofo che praticò la libertà | Filodiritto">
            <a:extLst>
              <a:ext uri="{FF2B5EF4-FFF2-40B4-BE49-F238E27FC236}">
                <a16:creationId xmlns:a16="http://schemas.microsoft.com/office/drawing/2014/main" id="{90440BFD-EAAC-4DCC-8B96-75D9EC42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933056"/>
            <a:ext cx="3240361" cy="27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 russia e l&amp;amp;#39;europa. studi sulle correnti spirituali in russia.  dall&amp;amp;#39;indice:--vol.i:prefazione | 301">
            <a:extLst>
              <a:ext uri="{FF2B5EF4-FFF2-40B4-BE49-F238E27FC236}">
                <a16:creationId xmlns:a16="http://schemas.microsoft.com/office/drawing/2014/main" id="{EA9DABBB-96C6-4E74-81C8-2AB922F1A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39" y="0"/>
            <a:ext cx="3024336" cy="38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0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D97E5D-98BB-FE8B-95CB-4B5D73FABD8D}"/>
              </a:ext>
            </a:extLst>
          </p:cNvPr>
          <p:cNvSpPr txBox="1"/>
          <p:nvPr/>
        </p:nvSpPr>
        <p:spPr>
          <a:xfrm>
            <a:off x="179512" y="0"/>
            <a:ext cx="878497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Alcune premesse sullo sguardo dell’Occidente verso l’Europa orientale e la Russia</a:t>
            </a:r>
          </a:p>
          <a:p>
            <a:endParaRPr lang="it-IT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Malintesi e pregiudizi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 gravano storicamente sulla cultura bizantina, la </a:t>
            </a:r>
            <a:r>
              <a:rPr lang="it-IT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Slavia ortodossa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la Russia.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Reciproca negligenza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Limiti conoscitivi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 abbracciano le diverse forme del sapere: le scienze, la filosofia, la teologia … 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(es. le 3 sintesi dell’ortodossia: Dionigi A., s. Gregorio Palamas, F. Dostoevskij) …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Pregiudizi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sulla cultura e il pensiero russo.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Limiti di lettura storico-politica del XX secolo: es. «</a:t>
            </a:r>
            <a:r>
              <a:rPr lang="it-IT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L’altro Novecento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6546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4081138"/>
            <a:ext cx="8964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L’Europa e la Russia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La Russia è un paese asiatico o europeo? Questione irrisolta e aperta già dal XIX sec. (Slavofili / Occidentalisti)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L’Europa e l’inedita prova di civiltà e di convivialità delle differenze. 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Superare le nuove forme di fondamentalismo e di relativismo. 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Recuperare le radici cristiane dell’Europa in prospettiva plurale. </a:t>
            </a:r>
          </a:p>
          <a:p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L’Europa e il suo Oriente</a:t>
            </a:r>
          </a:p>
          <a:p>
            <a:pPr marL="342900" indent="-342900">
              <a:buFontTx/>
              <a:buChar char="-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25" y="116632"/>
            <a:ext cx="7049853" cy="39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9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E5A7AA-747B-5428-8D2D-21D887906D16}"/>
              </a:ext>
            </a:extLst>
          </p:cNvPr>
          <p:cNvSpPr txBox="1"/>
          <p:nvPr/>
        </p:nvSpPr>
        <p:spPr>
          <a:xfrm>
            <a:off x="0" y="4005064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Danni arrecati da secoli di separazione culturale tra Oriente e Occidente …</a:t>
            </a:r>
          </a:p>
          <a:p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Affannosa ripresa del </a:t>
            </a:r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dialogo Cattolico – Ortodosso 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(tra ‘Chiese sorelle’) dopo oltre 9 secoli …</a:t>
            </a:r>
          </a:p>
          <a:p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it-IT" sz="36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0FDAB3D-5D08-D8F1-9173-E90730AB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1950"/>
            <a:ext cx="5976664" cy="32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53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408113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Russia e l’Europa, questione irrisolta…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Russia è un paese asiatico o europeo? Questione irrisolta e aperta già dall’inizio del XIX sec. /  (Slavofilismo / Occidentalismo)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L’Europa è la ‘prova’ di civiltà e di convivialità delle differenze. 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Recuperare le radici cristiane dell’Europa in prospettiva plurale. </a:t>
            </a:r>
          </a:p>
          <a:p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L’Europa e il suo Oriente</a:t>
            </a:r>
          </a:p>
          <a:p>
            <a:pPr marL="342900" indent="-342900">
              <a:buFontTx/>
              <a:buChar char="-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5" y="0"/>
            <a:ext cx="7567007" cy="40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836712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Favorire la conoscenza di alcuni nuclei essenziali della teologia e della spiritualità ortodossa (slavo-russo in particolare), tenendo conto dello sfondo culturale, antropologico, filosofico, mistico e spirituale. </a:t>
            </a:r>
          </a:p>
          <a:p>
            <a:pPr marL="457200" indent="-457200">
              <a:buFontTx/>
              <a:buChar char="-"/>
            </a:pP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Accrescere una più profonda sensibilità, competenza e spiritualità ecumenica  sull’Ortodossia.</a:t>
            </a:r>
          </a:p>
          <a:p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Maturare una sensibilità ecumenica, simbolica e sapienziale.</a:t>
            </a:r>
          </a:p>
          <a:p>
            <a:pPr marL="457200" indent="-457200">
              <a:buFontTx/>
              <a:buChar char="-"/>
            </a:pPr>
            <a:endParaRPr lang="it-IT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2555776" y="188640"/>
            <a:ext cx="3541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Finalità del Corso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921569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56F24F-13A7-9F6B-62E7-80F3B4583E92}"/>
              </a:ext>
            </a:extLst>
          </p:cNvPr>
          <p:cNvSpPr txBox="1"/>
          <p:nvPr/>
        </p:nvSpPr>
        <p:spPr>
          <a:xfrm>
            <a:off x="179512" y="3645024"/>
            <a:ext cx="88569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 qui, come aveva colto lucidamente il filosofo Nikolaj </a:t>
            </a:r>
            <a:r>
              <a:rPr lang="it-IT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Berdjaev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l’origine di un rapporto problematico con entrambi i poli, poiché «in lei si è verificato indubbiamente l’incontro tra Oriente e Occidente, in lei sono presenti due elementi che si sono uniti tra loro pur essendo in continua lotta. </a:t>
            </a:r>
            <a:r>
              <a:rPr lang="it-IT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Russia è Oriente-Occidente, e da ciò deriva il suo complesso tormentato destino, la sua storia infelice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it-IT" sz="2800" dirty="0"/>
          </a:p>
        </p:txBody>
      </p:sp>
      <p:pic>
        <p:nvPicPr>
          <p:cNvPr id="15364" name="Picture 4" descr="L'Opinione delle Libertà">
            <a:extLst>
              <a:ext uri="{FF2B5EF4-FFF2-40B4-BE49-F238E27FC236}">
                <a16:creationId xmlns:a16="http://schemas.microsoft.com/office/drawing/2014/main" id="{A3207C6D-DF48-5B4D-987D-5F580F168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61613"/>
            <a:ext cx="6444208" cy="34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1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" y="188640"/>
            <a:ext cx="428396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/>
            <a:r>
              <a: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Cristianesimo ortodosso è la principale matrice culturale e storica della società dell’Europa Orientale e Balcanica. </a:t>
            </a:r>
          </a:p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i popoli slavi 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civiltà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cristianesimo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fioriscono sulla stessa radice e la millenaria storia della cultura slava e della Russia, </a:t>
            </a:r>
            <a:r>
              <a:rPr lang="it-IT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 integrante del processo storico europeo. </a:t>
            </a:r>
          </a:p>
          <a:p>
            <a:pPr algn="just"/>
            <a:endParaRPr lang="it-IT" sz="28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L'ortodossia nella nuova Europa. Dinamiche storiche e prospettive : Pacini,  A.: Amazon.it: Libri">
            <a:extLst>
              <a:ext uri="{FF2B5EF4-FFF2-40B4-BE49-F238E27FC236}">
                <a16:creationId xmlns:a16="http://schemas.microsoft.com/office/drawing/2014/main" id="{3A1027DF-1100-EB13-30D4-4986F075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36" y="404664"/>
            <a:ext cx="4283969" cy="60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6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La questione russa. Identità e destino : Strada, Vittorio: Libri - Amazon">
            <a:extLst>
              <a:ext uri="{FF2B5EF4-FFF2-40B4-BE49-F238E27FC236}">
                <a16:creationId xmlns:a16="http://schemas.microsoft.com/office/drawing/2014/main" id="{5C3A9A8A-4F65-94E2-1FB5-BE707EA1B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309756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81E4CA-CC68-7723-66F8-B510DF142768}"/>
              </a:ext>
            </a:extLst>
          </p:cNvPr>
          <p:cNvSpPr txBox="1"/>
          <p:nvPr/>
        </p:nvSpPr>
        <p:spPr>
          <a:xfrm>
            <a:off x="178296" y="332656"/>
            <a:ext cx="540181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Russia è parte inscindibile del mondo cristiano e del suo complesso intreccio culturale e linguistico. </a:t>
            </a:r>
          </a:p>
          <a:p>
            <a:pPr algn="just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questo, come è stato acutamente osservato «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futuro dell’Europa come entità politica e culturale, oltre che economica e sociale, autonoma nel composito contesto mondiale, si gioca soprattutto nel suo Oriente, in Russia in primo luogo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Strada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questione russa. Identità e destino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Marsilio, Venezia 1991)</a:t>
            </a:r>
          </a:p>
        </p:txBody>
      </p:sp>
    </p:spTree>
    <p:extLst>
      <p:ext uri="{BB962C8B-B14F-4D97-AF65-F5344CB8AC3E}">
        <p14:creationId xmlns:p14="http://schemas.microsoft.com/office/powerpoint/2010/main" val="203146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81E4CA-CC68-7723-66F8-B510DF142768}"/>
              </a:ext>
            </a:extLst>
          </p:cNvPr>
          <p:cNvSpPr txBox="1"/>
          <p:nvPr/>
        </p:nvSpPr>
        <p:spPr>
          <a:xfrm>
            <a:off x="178296" y="188640"/>
            <a:ext cx="417768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All’inizio degli anni ‘90 S. </a:t>
            </a:r>
            <a:r>
              <a:rPr lang="it-IT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Averincev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è tra i primi e più acuti intellettuali russi a cogliere le sfide radicali per 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futuro dell’Europa come entità politica e culturale (oltre che economica e sociale), a partire da un ripensamento del suo rapporto con la 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Russia,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quale parte inscindibile del mondo cristiano e del suo complesso intreccio culturale e linguistico. 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Сергей Аверинцев: «Времени нужны не те, кто ему поддакивает, а совсем  другие собеседники» | Образование и Православие">
            <a:extLst>
              <a:ext uri="{FF2B5EF4-FFF2-40B4-BE49-F238E27FC236}">
                <a16:creationId xmlns:a16="http://schemas.microsoft.com/office/drawing/2014/main" id="{2B55147E-99F9-A5B0-9C6C-D1CB616E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762080"/>
            <a:ext cx="4177680" cy="5408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07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446449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È di assoluta importanza, dunque, che le diffidenze culturali, ivi comprese quelle religiose, non fungano da pretesto per intolleranza e animosità, bensì si trasformino in una vera fonte di possibilità di comunicare gli uni agli altri qualcosa di realmente nuovo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2400" b="1" cap="sm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S. </a:t>
            </a:r>
            <a:r>
              <a:rPr lang="it-IT" sz="2400" b="1" cap="sm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Averincev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Russia e la “cristianità” europea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Ed. Sofia: idea Russa idea d’Europa, Roma 2010).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39062"/>
            <a:ext cx="4176464" cy="6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31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4649C5-9927-4840-A7BB-1916DC3EE203}"/>
              </a:ext>
            </a:extLst>
          </p:cNvPr>
          <p:cNvSpPr txBox="1"/>
          <p:nvPr/>
        </p:nvSpPr>
        <p:spPr>
          <a:xfrm>
            <a:off x="107504" y="188640"/>
            <a:ext cx="4248472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Soltanto un rinnovato incontro tra le culture europee d’Oriente e d’Occidente potrà dare forma a un nuovo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umanesimo cristiano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ma questo incontro non potrà più prescindere dalla preliminare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conoscenza reciproca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«È mia profonda convinzione che abbiamo bisogno gli uni degli altri, proprio perché siamo diversi. Imparando a percepire la diversità anche nella somiglianza, abbiamo la possibilità di avvertire la cosa più importante: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l’unità nella diversità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(S.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Averincev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Russia e la cristianità europea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 algn="just"/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magine 1" descr="Духовные стихи Сергея Аверинцева. Читает автор (аудио) — Медиагалерея —  Омилия">
            <a:extLst>
              <a:ext uri="{FF2B5EF4-FFF2-40B4-BE49-F238E27FC236}">
                <a16:creationId xmlns:a16="http://schemas.microsoft.com/office/drawing/2014/main" id="{57AFE83A-3645-B437-2465-0719A966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248472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202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0793D0-E03D-D09F-859E-764C1CE7EF7F}"/>
              </a:ext>
            </a:extLst>
          </p:cNvPr>
          <p:cNvSpPr txBox="1"/>
          <p:nvPr/>
        </p:nvSpPr>
        <p:spPr>
          <a:xfrm>
            <a:off x="251520" y="404664"/>
            <a:ext cx="396044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cultura russa resta per l’Occidente </a:t>
            </a:r>
            <a:r>
              <a:rPr lang="it-IT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prossima 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</a:t>
            </a:r>
            <a:r>
              <a:rPr lang="it-IT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estranea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apparentemente vicina e parte integrante della cultura europea (A. </a:t>
            </a:r>
            <a:r>
              <a:rPr lang="it-IT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Puškin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Dostoevskij, L. </a:t>
            </a:r>
            <a:r>
              <a:rPr lang="it-IT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Tolstoij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Pasternak … fino a </a:t>
            </a:r>
            <a:r>
              <a:rPr lang="it-IT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Sinjavskij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A. Tarkovskij) e al contempo qualcosa di assolutamente estraneo e irriducibile agli schemi occidentali.</a:t>
            </a:r>
            <a:endParaRPr lang="it-IT" sz="2800" dirty="0"/>
          </a:p>
        </p:txBody>
      </p:sp>
      <p:pic>
        <p:nvPicPr>
          <p:cNvPr id="10242" name="Picture 2" descr="Foto di Andrej Tarkovskij">
            <a:extLst>
              <a:ext uri="{FF2B5EF4-FFF2-40B4-BE49-F238E27FC236}">
                <a16:creationId xmlns:a16="http://schemas.microsoft.com/office/drawing/2014/main" id="{FE0EE54E-78A2-933C-88C6-4B293264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0747"/>
            <a:ext cx="4680520" cy="43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2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4725144"/>
            <a:ext cx="8532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/>
            <a:r>
              <a:rPr lang="it-IT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 è stato evidenziato in più occasioni, prima da p. P. Florenskij, poi da S. </a:t>
            </a:r>
            <a:r>
              <a:rPr lang="it-IT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Averincev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per i popoli slavi, 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civiltà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umanesimo cristiano 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fioriscono sulla stessa radice e la millenaria storia della cultura slava e della Russia, quale </a:t>
            </a:r>
            <a:r>
              <a:rPr lang="it-IT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 integrante del processo storico europeo. </a:t>
            </a:r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ttps://upload.wikimedia.org/wikipedia/commons/thumb/7/77/NesterovMV_NaRusi206x483GTG.jpg/1920px-NesterovMV_NaRusi206x483GTG.jpg">
            <a:extLst>
              <a:ext uri="{FF2B5EF4-FFF2-40B4-BE49-F238E27FC236}">
                <a16:creationId xmlns:a16="http://schemas.microsoft.com/office/drawing/2014/main" id="{C27BF1AB-B3FA-1572-C915-33282C80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9" cy="4725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356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0DBFD1-F26D-D0D0-D164-8D31373E2C4B}"/>
              </a:ext>
            </a:extLst>
          </p:cNvPr>
          <p:cNvSpPr txBox="1"/>
          <p:nvPr/>
        </p:nvSpPr>
        <p:spPr>
          <a:xfrm>
            <a:off x="395536" y="476672"/>
            <a:ext cx="81369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it-IT" sz="28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Torsione regressiva di </a:t>
            </a:r>
            <a:r>
              <a:rPr lang="it-IT" sz="2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due dinamiche contrapposte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endParaRPr lang="it-IT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 progressiva </a:t>
            </a:r>
            <a:r>
              <a:rPr lang="it-IT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negligenza da parte dei paesi dell’Europa occidentale 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rispetto a politiche culturali inclusive della Russia come parte costitutiva e imprescindibile dell’Europa; 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 </a:t>
            </a:r>
            <a:r>
              <a:rPr lang="it-IT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ritorno nostalgico e anacronistico della Federazione Russa al suo mito imperiale</a:t>
            </a: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che a partire dal piano politico si è poi esteso sempre più pervicacemente in quello religioso, condizionando gli orientamenti e le scelte dello stesso Patriarcato ortodosso di Mosca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9869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9E7519-19F1-6955-948A-A712813544D4}"/>
              </a:ext>
            </a:extLst>
          </p:cNvPr>
          <p:cNvSpPr txBox="1"/>
          <p:nvPr/>
        </p:nvSpPr>
        <p:spPr>
          <a:xfrm>
            <a:off x="179512" y="243512"/>
            <a:ext cx="439248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«Sì, la missione del popolo russo è incontestabilmente pan-europea e universale. Diventare un vero russo, diventare completamente russo, forse significa soltanto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diventare fratello di tutti gli uomini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uomo universale (…). A un vero russo il destino dell’Europa sta tanto a cuore quanto la Russia stessa, perché il nostro destino è l’universalità, acquistata non con la spada ma con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forza della fratellanza fra tutti gli uomini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Dostoevskij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Memoria </a:t>
            </a:r>
            <a:r>
              <a:rPr lang="it-IT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  Aleksandr </a:t>
            </a:r>
            <a:r>
              <a:rPr lang="it-IT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Puškin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1880)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4E80B5-72D3-E409-9F64-4A8012214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28" y="656692"/>
            <a:ext cx="414176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0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102148"/>
            <a:ext cx="8928992" cy="66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lang="it-IT" alt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Tappe del percorso formativo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it-IT" alt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Fondamenti teologici e spirituali </a:t>
            </a:r>
            <a:r>
              <a:rPr kumimoji="0" lang="it-IT" altLang="it-IT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dell’Ortodossia </a:t>
            </a:r>
            <a:endParaRPr kumimoji="0" lang="it-IT" altLang="it-IT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>
              <a:buFontTx/>
              <a:buChar char="•"/>
            </a:pPr>
            <a:r>
              <a:rPr lang="it-IT" alt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Forme dell’identità slavo-ortodossa</a:t>
            </a:r>
            <a:endParaRPr lang="it-IT" altLang="it-IT" sz="24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Cenni storici sulla </a:t>
            </a:r>
            <a:r>
              <a:rPr kumimoji="0" lang="it-IT" altLang="it-I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conversione degli Slavi al Cristianesimo 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Chiese ortodosse, i patriarcati e le autocefalie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Tratti fondamentali della teologia ortodossa: </a:t>
            </a:r>
            <a:r>
              <a:rPr lang="it-IT" alt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divinizzazione – trasfigurazione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concezione ortodossa della verità e della </a:t>
            </a:r>
            <a:r>
              <a:rPr kumimoji="0" lang="it-IT" altLang="it-IT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bellezza </a:t>
            </a:r>
            <a:endParaRPr kumimoji="0" lang="it-IT" altLang="it-IT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Forme della verità: 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Mistica, </a:t>
            </a:r>
            <a:r>
              <a:rPr kumimoji="0" lang="it-IT" altLang="it-IT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Apofatismo</a:t>
            </a:r>
            <a:r>
              <a:rPr kumimoji="0" lang="it-IT" altLang="it-IT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Antinomia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Teologia della bellezza nell’Ortodossia: liturgia, </a:t>
            </a:r>
            <a:r>
              <a:rPr lang="it-IT" alt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iconografia, esicasmo 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>
              <a:buFontTx/>
              <a:buChar char="•"/>
            </a:pPr>
            <a:r>
              <a:rPr lang="it-IT" alt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Bellezza, Santità e preghiera</a:t>
            </a:r>
          </a:p>
          <a:p>
            <a:pPr algn="just">
              <a:buFontTx/>
              <a:buChar char="•"/>
            </a:pPr>
            <a:endParaRPr lang="it-IT" altLang="it-IT" sz="24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it-IT" altLang="it-IT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Chiese ortodosse: ecclesiologia, sinodalità, ecumenismo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it-IT" alt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concezione ecclesiale  ecclesiale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vita sacramentale ed etica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Sinodalità ed </a:t>
            </a:r>
            <a:r>
              <a:rPr lang="it-IT" alt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Ecumenismo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it-IT" alt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9513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FCF42F-E574-5209-EB46-DD0E07486BE4}"/>
              </a:ext>
            </a:extLst>
          </p:cNvPr>
          <p:cNvSpPr txBox="1"/>
          <p:nvPr/>
        </p:nvSpPr>
        <p:spPr>
          <a:xfrm>
            <a:off x="179512" y="260648"/>
            <a:ext cx="396044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(…) L’</a:t>
            </a:r>
            <a:r>
              <a:rPr lang="it-IT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anima russa</a:t>
            </a: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profondamente umana, saprà abbracciare con vero amore fraterno tutti i nostri fratelli, e alla fine, forse, dirà la definitiva parola della grande armonia universale, del definitivo accordo di fratellanza fra tutti i popoli, secondo la legge di Cristo». </a:t>
            </a:r>
          </a:p>
          <a:p>
            <a:pPr algn="just"/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(F</a:t>
            </a:r>
            <a:r>
              <a:rPr lang="it-I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Dostoevskij</a:t>
            </a: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Memoria </a:t>
            </a: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  Aleksandr </a:t>
            </a:r>
            <a:r>
              <a:rPr lang="it-IT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Puškin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1880)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0B1B83-F77A-B91D-5CB5-A6CDD4CF2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39" y="151179"/>
            <a:ext cx="4645761" cy="65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09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F0D38B-567E-5768-4A59-02CD1B1775AD}"/>
              </a:ext>
            </a:extLst>
          </p:cNvPr>
          <p:cNvSpPr txBox="1"/>
          <p:nvPr/>
        </p:nvSpPr>
        <p:spPr>
          <a:xfrm>
            <a:off x="179512" y="1"/>
            <a:ext cx="496855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«Il carattere eminentemente religioso del popolo russo, come la sua tendenza mistica nella filosofia, nella letteratura e nell’arte, </a:t>
            </a:r>
            <a:r>
              <a:rPr lang="it-IT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sembra riservare alla Russia una grande missione religiosa</a:t>
            </a:r>
            <a:r>
              <a:rPr lang="it-IT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Se la Russia è chiamata a dire la sua parola al mondo, questa parola non risuonerà dalle brillanti regioni dell’arte e delle lettere, né dalle superbe altezze della filosofia e della scienza, ma </a:t>
            </a:r>
            <a:r>
              <a:rPr lang="it-IT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dalle cime umili e sublimi della religione</a:t>
            </a:r>
            <a:r>
              <a:rPr lang="it-IT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20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V. </a:t>
            </a:r>
            <a:r>
              <a:rPr lang="it-IT" sz="2000" cap="sm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Solov’ëv</a:t>
            </a:r>
            <a:r>
              <a:rPr lang="it-I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Russia e la Chiesa universale 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it-IT" sz="2000" dirty="0"/>
          </a:p>
        </p:txBody>
      </p:sp>
      <p:pic>
        <p:nvPicPr>
          <p:cNvPr id="4" name="Immagine 3" descr="Risultato immagini per v soloviev immagini">
            <a:hlinkClick r:id="rId2" tgtFrame="&quot;_blank&quot;"/>
            <a:extLst>
              <a:ext uri="{FF2B5EF4-FFF2-40B4-BE49-F238E27FC236}">
                <a16:creationId xmlns:a16="http://schemas.microsoft.com/office/drawing/2014/main" id="{F0A31E98-F764-B59B-4F4E-5F9E6A86BE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59"/>
            <a:ext cx="3528392" cy="4924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497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:\Desktop\Saggi sull'Ortodossia\Corso CAF sull'Ortodossia\chiese ortodosse\cronologia, il passat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7471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039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:\Desktop\Saggi sull'Ortodossia\Corso CAF sull'Ortodossia\chiese ortodosse\cronologia oggi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" y="548680"/>
            <a:ext cx="8928992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603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:\Desktop\Saggi sull'Ortodossia\Corso CAF sull'Ortodossia\chiese ortodosse\cronologia oggi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92"/>
            <a:ext cx="8280920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753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BE0F1C-A143-451B-2DF8-05C092F27661}"/>
              </a:ext>
            </a:extLst>
          </p:cNvPr>
          <p:cNvSpPr txBox="1"/>
          <p:nvPr/>
        </p:nvSpPr>
        <p:spPr>
          <a:xfrm>
            <a:off x="179512" y="260648"/>
            <a:ext cx="5040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Pluralità dell’Ortodossia, composta oggi da ben quindici 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Chiese autocefale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autonome, ciascuna con una propria gerarchia, con propri ordinamenti canonici, circoscrizioni ecclesiastiche, scuole teologiche, ecc., sebbene unite da un comune patrimonio dottrinale, liturgico e spirituale. </a:t>
            </a:r>
          </a:p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Chiese unite in un’unica confessione di fede, all’interno della quale il </a:t>
            </a:r>
            <a:r>
              <a:rPr lang="it-IT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Patriarcato ecumenico di Costantinopoli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gode di una sorta di primazia storica onorifica e per questo il suo patriarca è considerato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primus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pares</a:t>
            </a: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cui prima finalità è il mantenimento dell’unità e dell’universalità della Chiesa ortodossa. </a:t>
            </a:r>
            <a:endParaRPr lang="it-IT" sz="2400" dirty="0"/>
          </a:p>
        </p:txBody>
      </p:sp>
      <p:pic>
        <p:nvPicPr>
          <p:cNvPr id="9220" name="Picture 4" descr="Monastero di Bose - Messaggio di Bartolomeo I, Patriarca di Costantinopoli">
            <a:extLst>
              <a:ext uri="{FF2B5EF4-FFF2-40B4-BE49-F238E27FC236}">
                <a16:creationId xmlns:a16="http://schemas.microsoft.com/office/drawing/2014/main" id="{B7E47F0B-1F87-AFB3-AD92-6A545D52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32" y="692696"/>
            <a:ext cx="3710557" cy="55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29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072FCF-1CA6-DC1A-1A68-94BB596A609D}"/>
              </a:ext>
            </a:extLst>
          </p:cNvPr>
          <p:cNvSpPr txBox="1"/>
          <p:nvPr/>
        </p:nvSpPr>
        <p:spPr>
          <a:xfrm>
            <a:off x="0" y="260648"/>
            <a:ext cx="435597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Patriarcato di Mosca </a:t>
            </a:r>
            <a:r>
              <a:rPr lang="it-IT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espressione della Chiesa ortodossa russa, ha proclamato la sua autocefalia a partire dal 1448, sebbene sia stato </a:t>
            </a:r>
            <a:r>
              <a:rPr lang="it-IT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riconosciuto come tale da Costantinopoli solo nel 1589), ha acquisito nel tempo una sua crescente preminenza fino a proporsi come «</a:t>
            </a:r>
            <a:r>
              <a:rPr lang="it-IT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Terza Roma</a:t>
            </a:r>
            <a:r>
              <a:rPr lang="it-IT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in ragione delle sue ambizioni politico-religiose e della rilevanza numerica dei fedeli che vi aderiscono, la più elevata tra tutte le Chiese ortodosse.</a:t>
            </a:r>
            <a:endParaRPr lang="it-I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F5ED70F-7294-1F1C-4EFA-6ED1FDDE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7" y="692696"/>
            <a:ext cx="410445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37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0"/>
            <a:ext cx="53285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Non dimentichiamo che la conversione del mondo slavo al cristianesimo bizantino, la missione </a:t>
            </a:r>
            <a:r>
              <a:rPr lang="it-IT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cirillo-metodiana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avvenne anzitutto tramite la creazione di un preciso idioma linguistico (alfabeto “glagolitico”, poi semplificato nella forma “cirillica”), il paleoslavo, che divenne a partire dal secolo X la matrice letteraria, culturale e spirituale dell’intera civiltà slava, una sorta di </a:t>
            </a:r>
            <a:r>
              <a:rPr lang="it-IT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comunità sopranazionale coesa anzitutto dalla «lingua liturgica comune»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anima stessa della </a:t>
            </a:r>
            <a:r>
              <a:rPr lang="it-IT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Slavia</a:t>
            </a:r>
            <a:r>
              <a:rPr lang="it-IT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ortodossa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The Holy Brothers Kiril and Metodij – Sts. Cyril and Methodi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6058"/>
            <a:ext cx="3400425" cy="5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6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572412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«L’idea di una comunità sopranazionale basata sull’uso della stessa lingua liturgica era così radicata nelle coscienze che non solo non si esitava a porre in secondo piano le caratteristiche specifiche di diversi paesi slavi entro ed oltre i confini ottomani, ma neppure ci si soffermava sulla individualità etnica delle genti romene, dato che anche Valacchia e Moldavia facevano parte della stessa organizzazione religiosa, caratterizzata dall’uso dello slavo ecclesiastico»</a:t>
            </a:r>
          </a:p>
          <a:p>
            <a:pPr algn="just"/>
            <a:r>
              <a:rPr lang="it-IT" sz="2800" cap="sm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R. Picchio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Letteratura della </a:t>
            </a:r>
            <a:r>
              <a:rPr lang="it-IT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Slavia</a:t>
            </a:r>
            <a:r>
              <a:rPr lang="it-IT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ortodossa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Dedalo, Bari 1991</a:t>
            </a:r>
          </a:p>
          <a:p>
            <a:pPr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79" y="620688"/>
            <a:ext cx="3224717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2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536408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«Mossi dall'ideale di unire in Cristo i nuovi credenti, </a:t>
            </a:r>
            <a:r>
              <a:rPr lang="it-IT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essi adattarono alla lingua slava i testi ricchi e raffinati della liturgia bizantina, ed adeguarono alla mentalità ed alle consuetudini dei nuovi popoli le elaborazioni sottili e complesse del diritto greco-romano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(…)</a:t>
            </a:r>
          </a:p>
          <a:p>
            <a:pPr algn="just"/>
            <a:r>
              <a:rPr lang="it-IT" sz="2400" dirty="0"/>
              <a:t>La convinzione dei santi Fratelli di Salonicco, secondo cui ogni Chiesa locale è chiamata ad arricchire con i propri doni il «pleroma» cattolico, era in perfetta armonia con la loro intuizione evangelica che </a:t>
            </a:r>
            <a:r>
              <a:rPr lang="it-IT" sz="2400" b="1" dirty="0"/>
              <a:t>le diverse condizioni di vita delle singole Chiese cristiane non possono mai giustificare dissonanze, discordie, lacerazioni nella professione dell'unica fede e nella pratica della carità</a:t>
            </a:r>
            <a:r>
              <a:rPr lang="it-IT" sz="2400" dirty="0"/>
              <a:t>». </a:t>
            </a:r>
          </a:p>
          <a:p>
            <a:pPr algn="just"/>
            <a:r>
              <a:rPr lang="it-IT" sz="2400" dirty="0"/>
              <a:t>(Giovanni Paolo II, </a:t>
            </a:r>
            <a:r>
              <a:rPr lang="it-IT" sz="2400" i="1" dirty="0" err="1"/>
              <a:t>Slavorum</a:t>
            </a:r>
            <a:r>
              <a:rPr lang="it-IT" sz="2400" i="1" dirty="0"/>
              <a:t> Apostoli</a:t>
            </a:r>
            <a:r>
              <a:rPr lang="it-IT" sz="2400" dirty="0"/>
              <a:t>, 13)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36712"/>
            <a:ext cx="346352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24744"/>
            <a:ext cx="7704856" cy="4243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/>
              <a:t>Forme dell’identità slavo-ortodossa: 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l</a:t>
            </a:r>
            <a:r>
              <a:rPr lang="it-IT" sz="2400" i="1" dirty="0"/>
              <a:t>a nascita della </a:t>
            </a:r>
            <a:r>
              <a:rPr lang="it-IT" sz="2400" b="1" i="1" dirty="0" err="1"/>
              <a:t>Slavia</a:t>
            </a:r>
            <a:r>
              <a:rPr lang="it-IT" sz="2400" b="1" i="1" dirty="0"/>
              <a:t> ortodossa </a:t>
            </a:r>
          </a:p>
          <a:p>
            <a:pPr marL="342900" lvl="0" indent="-342900">
              <a:buFontTx/>
              <a:buChar char="-"/>
            </a:pPr>
            <a:r>
              <a:rPr lang="it-IT" sz="2400" dirty="0"/>
              <a:t>La questione della lingua</a:t>
            </a:r>
          </a:p>
          <a:p>
            <a:pPr marL="342900" lvl="0" indent="-342900">
              <a:buFontTx/>
              <a:buChar char="-"/>
            </a:pPr>
            <a:r>
              <a:rPr lang="it-IT" sz="2400" dirty="0"/>
              <a:t>Cenni storici sulla </a:t>
            </a:r>
            <a:r>
              <a:rPr lang="it-IT" sz="2400" i="1" dirty="0"/>
              <a:t>conversione degli Slavi al Cristianesimo </a:t>
            </a:r>
            <a:endParaRPr lang="it-IT" sz="2400" dirty="0"/>
          </a:p>
          <a:p>
            <a:pPr marL="342900" lvl="0" indent="-342900">
              <a:buFontTx/>
              <a:buChar char="-"/>
            </a:pPr>
            <a:r>
              <a:rPr lang="it-IT" sz="2400" dirty="0"/>
              <a:t>Le Chiese ortodosse, i patriarcati e le autocefalie</a:t>
            </a:r>
          </a:p>
          <a:p>
            <a:pPr marL="342900" lvl="0" indent="-342900">
              <a:buFontTx/>
              <a:buChar char="-"/>
            </a:pPr>
            <a:r>
              <a:rPr lang="it-IT" sz="2400" dirty="0"/>
              <a:t>Che cos’è l’Ortodossia? 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Fondamenti teologico-spirituali dell’Ortodossia.</a:t>
            </a:r>
          </a:p>
          <a:p>
            <a:pPr marL="342900" indent="-342900" algn="just">
              <a:lnSpc>
                <a:spcPct val="106000"/>
              </a:lnSpc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L’idea di persona e 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Divinizzazione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 della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verità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prospettiva ortodossa.</a:t>
            </a: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 della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bellezza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prospettiva ortodossa.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Trasfigurazione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vita sacramentale 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27584" y="40466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>
                <a:solidFill>
                  <a:srgbClr val="FF0000"/>
                </a:solidFill>
              </a:rPr>
              <a:t>Questioni preminenti oggetto del Corso</a:t>
            </a:r>
          </a:p>
        </p:txBody>
      </p:sp>
    </p:spTree>
    <p:extLst>
      <p:ext uri="{BB962C8B-B14F-4D97-AF65-F5344CB8AC3E}">
        <p14:creationId xmlns:p14="http://schemas.microsoft.com/office/powerpoint/2010/main" val="1952282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7504" y="116632"/>
            <a:ext cx="5040560" cy="664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«Dopo undici secoli di cristianesimo tra gli Slavi, vediamo chiaro che il retaggio dei Fratelli di Salonicco è e resta per loro più profondo e più forte di qualunque divisione. </a:t>
            </a:r>
            <a:r>
              <a:rPr lang="it-IT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Entrambe le tradizioni cristiane - l'orientale che deriva da Costantinopoli e l'occidentale che deriva da Roma - sono sorte nel seno dell'unica Chiesa, anche se </a:t>
            </a:r>
            <a:r>
              <a:rPr lang="it-IT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sulla trama di diverse culture e di un diverso approccio verso gli stessi problemi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Una tale </a:t>
            </a:r>
            <a:r>
              <a:rPr lang="it-I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diversità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quando ne sia ben compresa l'origine e siano ben considerati il suo valore e il suo significato, </a:t>
            </a:r>
            <a:r>
              <a:rPr lang="it-IT"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può soltanto arricchire </a:t>
            </a:r>
            <a:r>
              <a:rPr lang="it-IT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sia la cultura dell'Europa, sia la sua tradizione religiosa, e diventare, altresì, una base adeguata per il suo auspicato rinnovamento spirituale», SA, 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548680"/>
            <a:ext cx="361601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23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4725144"/>
            <a:ext cx="896448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«Dei due evangelizzatori si può dire che caratteristico fu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loro amore alla comunione della Chiesa universale sia in Oriente che in Occidente 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e, in essa, alla Chiesa particolare che stava nascendo nelle nazioni slave. Da essi anche per i cristiani e gli uomini del nostro tempo deriva l'invito a</a:t>
            </a:r>
            <a:r>
              <a:rPr lang="it-IT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costruire insieme la comunione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(SA, 26).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irillo e Metodio: Evangelizzare non è conquistare… | COMBONIANUM –  Spiritualità e Mission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5135"/>
            <a:ext cx="6912767" cy="42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417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0"/>
            <a:ext cx="51125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«Cirillo e Metodio sono come gli anelli di congiunzione, o come un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ponte spirituale tra la tradizione orientale e la tradizione occidentale, che confluiscono</a:t>
            </a:r>
            <a:r>
              <a:rPr lang="it-IT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entrambe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nell'</a:t>
            </a:r>
            <a:r>
              <a:rPr lang="it-IT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unica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grande Tradizione della Chiesa universale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Essi sono per noi i campioni ed insieme </a:t>
            </a:r>
            <a:r>
              <a:rPr lang="it-IT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patroni nello sforzo ecumenico delle Chiese sorelle d'Oriente e d'Occidente, per ritrovare mediante il dialogo e la preghiera l'unità visibile nella comunione perfetta e totale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«l'unità che non è assorbimento e neppure fusione»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L'unità è l'incontro nella verità e nell'amore, che ci sono donati dallo Spirito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/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S.A. 27).</a:t>
            </a:r>
            <a:endParaRPr lang="it-IT" sz="2400" dirty="0"/>
          </a:p>
        </p:txBody>
      </p:sp>
      <p:pic>
        <p:nvPicPr>
          <p:cNvPr id="3074" name="Picture 2" descr="Santo di oggi: Santi Cirillo e Metodio Apostoli degli Slavi, 14 febbraio |  Alla ricerca della vita ver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34563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52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16632"/>
            <a:ext cx="37444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Noi desideriamo accogliere integralmente tutto ciò che di originale e di valido le Nazioni slave hanno recato e recano al patrimonio spirituale della Chiesa e dell'umanità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La Chiesa tutta consapevole della comune ricchezza, professa la sua solidarietà spirituale con loro e ribadisce la propria responsabilità verso il Vangelo, per l'opera di salvezza che è chiamata ad attuare anche oggi in tutto il mondo, fino ai confini della terra. (A.S. 31.) 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39248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486003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 ma significative esperienze di vera e propria scoperta e prima conoscenza di alcune “pietre miliari” dell’ortodossia slava e del pensiero religioso russo. </a:t>
            </a:r>
          </a:p>
          <a:p>
            <a:pPr algn="just"/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Azione pioneristica di padre </a:t>
            </a:r>
            <a:r>
              <a:rPr lang="it-IT" sz="2200" b="1" cap="smal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Divo Barsotti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Cristianesimo Russo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Editrice Fiorentine, Firenze 1948).</a:t>
            </a:r>
          </a:p>
          <a:p>
            <a:pPr algn="just"/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merito speciale va inoltre riconosciuto all’Associazione «</a:t>
            </a:r>
            <a:r>
              <a:rPr lang="it-IT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Russia Cristiana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1960 (padre Romano Scalfi) che diede vita all’omonima rivista, poi diventata «L’Altra Europa» 1986 e da alcuni anni «La Nuova Europa» 1992; collegata all’editrice “La Casa di </a:t>
            </a:r>
            <a:r>
              <a:rPr lang="it-IT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Matriona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“</a:t>
            </a:r>
            <a:r>
              <a:rPr lang="it-IT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Centro Aletti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di Roma (padre T. </a:t>
            </a:r>
            <a:r>
              <a:rPr lang="it-IT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Spidlik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 e le Edizioni </a:t>
            </a:r>
            <a:r>
              <a:rPr lang="it-IT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Lipa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i Convegni Internazionali sull’Ortodossia della </a:t>
            </a:r>
            <a:r>
              <a:rPr lang="it-IT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Comunità Monastica di Bose</a:t>
            </a:r>
            <a:r>
              <a:rPr lang="it-IT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ecc. </a:t>
            </a:r>
            <a:endParaRPr lang="it-IT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ON DIVO BARSOTTI, APOSTOLO DELLA SPIRITUALITA' DELL'ORIENTE |I sentieri  dell'icon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65080"/>
            <a:ext cx="382963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8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8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 descr="chiese ortodosse 1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601"/>
            <a:ext cx="8676456" cy="64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-228600"/>
            <a:ext cx="129741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7743825"/>
            <a:ext cx="129741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91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chiese ortodosse 1 002">
            <a:extLst>
              <a:ext uri="{FF2B5EF4-FFF2-40B4-BE49-F238E27FC236}">
                <a16:creationId xmlns:a16="http://schemas.microsoft.com/office/drawing/2014/main" id="{46D9E60C-82AF-4402-A6C2-D63D0DD8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25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97920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Riguardo alle «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autentiche tradizioni teologiche degli orientali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il noto decreto conciliare così afferma: «Bisogna riconoscere che esse sono eccellentemente radicate nella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Sacra scrittura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sono coltivate ed espresse dalla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vita liturgica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sono nutrite dalla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viva tradizione apostolica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dagli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scritti dei Padri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degli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scrittori ascetici orientali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e tendono a una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retta impostazione della vita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anzi alla piena 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contemplazione della verità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- </a:t>
            </a:r>
            <a:r>
              <a:rPr lang="it-IT" sz="2400" dirty="0">
                <a:latin typeface="Times New Roman" panose="02020603050405020304" pitchFamily="18" charset="0"/>
              </a:rPr>
              <a:t>(CV II, </a:t>
            </a:r>
            <a:r>
              <a:rPr lang="it-IT" sz="2400" i="1" dirty="0" err="1">
                <a:latin typeface="Times New Roman" panose="02020603050405020304" pitchFamily="18" charset="0"/>
              </a:rPr>
              <a:t>Unitatis</a:t>
            </a:r>
            <a:r>
              <a:rPr lang="it-IT" sz="2400" i="1" dirty="0">
                <a:latin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Times New Roman" panose="02020603050405020304" pitchFamily="18" charset="0"/>
              </a:rPr>
              <a:t>redintegratio</a:t>
            </a:r>
            <a:r>
              <a:rPr lang="it-IT" sz="2400" dirty="0">
                <a:latin typeface="Times New Roman" panose="02020603050405020304" pitchFamily="18" charset="0"/>
              </a:rPr>
              <a:t>, 17)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9981"/>
            <a:ext cx="756084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8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422108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peculiarità della dogmatica ortodossa, lungi da qualsiasi forma di erudizione o speculazione astratta, è intesa e praticata anzitutto come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contemplazione orante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ascesi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mediante le quali è possibile accedere in pienezza e senza separazioni al compimento della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 nuova in Cristo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nello Spirito.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colonne portanti di questa architettura teologica secondo la tradizione ortodossa sono la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divinizzazione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la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trasfigurazione</a:t>
            </a:r>
            <a:r>
              <a:rPr lang="it-IT" sz="2400" dirty="0"/>
              <a:t>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33265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>
                <a:solidFill>
                  <a:srgbClr val="FF0000"/>
                </a:solidFill>
              </a:rPr>
              <a:t>Fonti e strumenti di ricerca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7504" y="794321"/>
            <a:ext cx="903649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it-IT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- </a:t>
            </a: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Valentini, N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Volti dell’anima russa. Identità culturale e spirituale del cristianesimo slavo-ortodosso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Ed. Paoline, Milano 2012. </a:t>
            </a:r>
          </a:p>
          <a:p>
            <a:pPr lvl="0" algn="just">
              <a:tabLst>
                <a:tab pos="457200" algn="l"/>
                <a:tab pos="499110" algn="l"/>
              </a:tabLst>
            </a:pPr>
            <a:r>
              <a:rPr lang="it-IT" sz="2000" i="1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Florenskij, P.A.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Liturgia e Bellezza. Scritti su Cristianesimo e cultura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cura di N. Valentini, nuova edizione S.E., Milano 2020. </a:t>
            </a:r>
          </a:p>
          <a:p>
            <a:pPr algn="just" hangingPunct="0">
              <a:spcAft>
                <a:spcPts val="0"/>
              </a:spcAft>
            </a:pP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algn="just" hangingPunct="0">
              <a:spcAft>
                <a:spcPts val="0"/>
              </a:spcAft>
            </a:pPr>
            <a:r>
              <a:rPr lang="it-IT" sz="2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Testi consigliati per l’approfondimento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just" hangingPunct="0">
              <a:spcAft>
                <a:spcPts val="0"/>
              </a:spcAft>
            </a:pPr>
            <a:endParaRPr lang="it-IT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</a:rPr>
              <a:t>Evdokimov, P.N.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L'Ortodossia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EDB, Bologna 1981 (2011).</a:t>
            </a:r>
          </a:p>
          <a:p>
            <a:pPr algn="just" hangingPunct="0">
              <a:spcAft>
                <a:spcPts val="0"/>
              </a:spcAft>
            </a:pP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</a:rPr>
              <a:t>Florenskij, P.A.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La colonna e il fondamento della verità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a cura di N. Valentini, San Paolo, Cinisello Balsamo (Mi), Milano 2010 (alcune Lettere scelte). </a:t>
            </a:r>
          </a:p>
          <a:p>
            <a:pPr algn="just" hangingPunct="0">
              <a:spcAft>
                <a:spcPts val="0"/>
              </a:spcAft>
            </a:pP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</a:rPr>
              <a:t>Florenskij, P.A.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La filosofia del culto, 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a cura di N. Valentini, San Paolo, Cinisello Balsamo (MI) 2017 (II ed.). </a:t>
            </a:r>
          </a:p>
          <a:p>
            <a:pPr algn="just" hangingPunct="0">
              <a:spcAft>
                <a:spcPts val="0"/>
              </a:spcAft>
            </a:pP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</a:rPr>
              <a:t>Gogol, N. V.,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Meditazioni sulla Divina Liturgia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a cura di S. Rapetti, con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Prefazione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di N. Valentini, Nova Millennium </a:t>
            </a:r>
            <a:r>
              <a:rPr lang="it-IT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Romae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Roma 2007.  </a:t>
            </a:r>
          </a:p>
          <a:p>
            <a:pPr algn="just" hangingPunct="0">
              <a:spcAft>
                <a:spcPts val="0"/>
              </a:spcAft>
            </a:pPr>
            <a:r>
              <a:rPr lang="it-IT" sz="2000" cap="small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Lossky</a:t>
            </a: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</a:rPr>
              <a:t>, V.,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La teologia mistica della Chiesa d’Oriente</a:t>
            </a:r>
            <a:r>
              <a:rPr lang="it-IT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EDB, Bologna 1985.</a:t>
            </a:r>
          </a:p>
          <a:p>
            <a:pPr algn="just" hangingPunct="0">
              <a:spcAft>
                <a:spcPts val="0"/>
              </a:spcAft>
            </a:pPr>
            <a:endParaRPr lang="it-IT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ts val="1300"/>
              </a:lnSpc>
              <a:spcAft>
                <a:spcPts val="0"/>
              </a:spcAft>
            </a:pPr>
            <a:r>
              <a:rPr lang="it-IT" sz="2000" cap="smal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Yannaras</a:t>
            </a: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000" cap="smal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it-IT" sz="2000" cap="sm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libertà dell’ethos</a:t>
            </a: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Qiqajon</a:t>
            </a: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Magnano (Comunità di Bose)  </a:t>
            </a:r>
          </a:p>
          <a:p>
            <a:pPr algn="just">
              <a:lnSpc>
                <a:spcPts val="1300"/>
              </a:lnSpc>
              <a:spcAft>
                <a:spcPts val="0"/>
              </a:spcAft>
            </a:pPr>
            <a:r>
              <a:rPr lang="it-IT" sz="20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2015.</a:t>
            </a:r>
          </a:p>
          <a:p>
            <a:pPr marL="1170305" indent="-1170305" algn="just">
              <a:lnSpc>
                <a:spcPts val="1300"/>
              </a:lnSpc>
              <a:spcAft>
                <a:spcPts val="0"/>
              </a:spcAft>
            </a:pPr>
            <a:endParaRPr lang="it-IT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</a:pP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it-IT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92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60648"/>
            <a:ext cx="309634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 l’esperienza di fede ortodossa la teologia non è un discorso su Dio ma, in primo luogo, </a:t>
            </a:r>
            <a:r>
              <a:rPr lang="it-IT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l’attuazione della presenza divina nell’uomo</a:t>
            </a:r>
            <a:r>
              <a:rPr lang="it-IT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la </a:t>
            </a:r>
            <a:r>
              <a:rPr lang="it-IT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deificazione</a:t>
            </a:r>
            <a:r>
              <a:rPr lang="it-IT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it-IT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theosis</a:t>
            </a:r>
            <a:r>
              <a:rPr lang="it-IT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della creatura, un cammino ascetico di perfezione interiore verso la </a:t>
            </a:r>
            <a:r>
              <a:rPr lang="it-IT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divino-umanità</a:t>
            </a:r>
            <a:r>
              <a:rPr lang="it-IT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it-IT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bogočelovečestvo</a:t>
            </a:r>
            <a:r>
              <a:rPr lang="it-IT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it-IT" sz="2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8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16632"/>
            <a:ext cx="34198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«</a:t>
            </a:r>
            <a:r>
              <a:rPr lang="it-IT" sz="2000" i="1" dirty="0"/>
              <a:t>E la Parola si è fatta carne ed ha abitato fra di noi; e noi abbiamo contemplato la sua gloria, come gloria dell'unigenito proceduto dal Padre, piena di grazia e di verità </a:t>
            </a:r>
            <a:r>
              <a:rPr lang="it-IT" sz="2000" dirty="0"/>
              <a:t>» (</a:t>
            </a:r>
            <a:r>
              <a:rPr lang="it-IT" sz="2000" dirty="0" err="1"/>
              <a:t>Gv</a:t>
            </a:r>
            <a:r>
              <a:rPr lang="it-IT" sz="2000" dirty="0"/>
              <a:t>, 1,14)</a:t>
            </a:r>
            <a:br>
              <a:rPr lang="it-IT" sz="2000" dirty="0"/>
            </a:br>
            <a:br>
              <a:rPr lang="it-IT" sz="2000" dirty="0"/>
            </a:br>
            <a:r>
              <a:rPr lang="it-IT" sz="2400" b="1" dirty="0"/>
              <a:t>La contemplazione di questa Gloria costituisce l’essenza stessa dell’Ortodossia </a:t>
            </a:r>
            <a:r>
              <a:rPr lang="it-IT" sz="2400" dirty="0"/>
              <a:t>…</a:t>
            </a:r>
          </a:p>
          <a:p>
            <a:endParaRPr lang="it-IT" sz="2400" dirty="0"/>
          </a:p>
          <a:p>
            <a:r>
              <a:rPr lang="it-IT" sz="2400" dirty="0"/>
              <a:t>il termine slavo </a:t>
            </a:r>
            <a:r>
              <a:rPr lang="it-IT" sz="2400" b="1" i="1" dirty="0" err="1"/>
              <a:t>pravoslavie</a:t>
            </a:r>
            <a:r>
              <a:rPr lang="it-IT" sz="2400" b="1" dirty="0"/>
              <a:t> </a:t>
            </a:r>
            <a:r>
              <a:rPr lang="it-IT" sz="2400" dirty="0"/>
              <a:t>(ortodossia) significa anzitutto «giusto culto», «vera gloria».</a:t>
            </a:r>
          </a:p>
          <a:p>
            <a:r>
              <a:rPr lang="it-IT" sz="2000" dirty="0"/>
              <a:t> 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3108"/>
            <a:ext cx="5112568" cy="64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8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848872" cy="518457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11560" y="5661248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Dossologia, glorificazione, contemplazione intelligente, un vero </a:t>
            </a:r>
            <a:r>
              <a:rPr lang="it-IT" sz="2400" i="1" dirty="0" err="1"/>
              <a:t>chàrisma</a:t>
            </a:r>
            <a:r>
              <a:rPr lang="it-IT" sz="2400" dirty="0"/>
              <a:t> dell’adorazione luminosa. </a:t>
            </a:r>
          </a:p>
        </p:txBody>
      </p:sp>
    </p:spTree>
    <p:extLst>
      <p:ext uri="{BB962C8B-B14F-4D97-AF65-F5344CB8AC3E}">
        <p14:creationId xmlns:p14="http://schemas.microsoft.com/office/powerpoint/2010/main" val="1241112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6" y="188640"/>
            <a:ext cx="7713984" cy="468052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9512" y="5085184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Ci si apre verso una professione di fede che fa proprio l’atteggiamento dell’umile preghiera, fino ad approdare alla libera dossologia dell’amore divino, alla rivelazione della sua bellezza, all’amore per questa bellezza (</a:t>
            </a:r>
            <a:r>
              <a:rPr lang="it-IT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filocalia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8927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16632"/>
            <a:ext cx="374441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tradizione ascetica insegna che la vita cristiana è un’arte di sinergia con lo Spirito Santo,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l’arte di far fruttificare la Sua presenza nella nostra vita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trasformandola con la sua presenza. Così si partecipa del grande mistero nel quale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luce </a:t>
            </a:r>
            <a:r>
              <a:rPr lang="it-IT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taborica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Cristo trasfigura l’esistenza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La vita interiore è trasfigurata e innestata come organo vivo nel corpo di Cristo, rivelando alla creatura: «non sono io che vivo, ma Cristo vive in me» (</a:t>
            </a:r>
            <a:r>
              <a:rPr lang="it-IT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Gal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2,20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it-IT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75252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60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Dalla luce trasfigurante della Pasqua, evento scaturito dal dramma dell’amore e della libertà, l’uomo è chiamato, in Cristo e nella libertà dello spirito, a diventare «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esistenza cristologia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un’esistenza trasfigurata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una «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corporeità trasfigurata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dalla bellezza di una luce senza tramonto.</a:t>
            </a:r>
            <a:endParaRPr lang="it-IT" sz="2400" dirty="0"/>
          </a:p>
        </p:txBody>
      </p:sp>
      <p:pic>
        <p:nvPicPr>
          <p:cNvPr id="3074" name="Picture 2" descr="Risultato immagini per anastasis Chora immagin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68952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75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34918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L’esperienza di fede ortodossa è animata dai </a:t>
            </a:r>
            <a:r>
              <a:rPr lang="it-IT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tratti costitutivi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della sua spiritualità e ha trovato la sua migliore sintesi espressiva nella liturgia, tratti che si sono tradotti nel tempo nelle diverse forme della sua teologia: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teologia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dell’esperienza ecclesiale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liturgica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teologia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dossologica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simbolica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apofatica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mistica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pneumatologica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trinitaria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esicasta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it-IT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filocalica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teologia della bellezza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della gioia pasquale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522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01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05" y="0"/>
            <a:ext cx="4711411" cy="7173416"/>
          </a:xfrm>
        </p:spPr>
        <p:txBody>
          <a:bodyPr>
            <a:normAutofit fontScale="90000"/>
          </a:bodyPr>
          <a:lstStyle/>
          <a:p>
            <a:r>
              <a:rPr lang="it-IT" sz="2400" dirty="0"/>
              <a:t>«Gli ortodossi non hanno mai avuto simpatia per le </a:t>
            </a:r>
            <a:r>
              <a:rPr lang="it-IT" sz="2400" i="1" dirty="0"/>
              <a:t>summe teologiche</a:t>
            </a:r>
            <a:r>
              <a:rPr lang="it-IT" sz="2400" dirty="0"/>
              <a:t>, né per i sistemi scolastici. Ogni formulazione o definizione eccessiva provoca una diffidenza istintiva. L’ortodossia non ha bisogno di formulare, ha bisogno di non formulare. È una convinzione innata che viene dai Padri della Chiesa, che non è bene speculare sui misteri, è meglio contemplarli, lasciarsi illuminare e penetrare dalla loro luce; così senza farsi razionalizzare, il mistero diviene illuminante. Da qui ogni tipo di spiritualità molto più liturgico ed iconografico che discorsivo, concettuale e dottrinale».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b="1" dirty="0"/>
              <a:t>P. </a:t>
            </a:r>
            <a:r>
              <a:rPr lang="it-IT" sz="2400" b="1" dirty="0" err="1"/>
              <a:t>Evdokimov</a:t>
            </a:r>
            <a:r>
              <a:rPr lang="it-IT" sz="2400" b="1" dirty="0"/>
              <a:t>,</a:t>
            </a:r>
            <a:r>
              <a:rPr lang="it-IT" sz="2400" dirty="0"/>
              <a:t> </a:t>
            </a:r>
            <a:r>
              <a:rPr lang="it-IT" sz="2400" i="1" dirty="0"/>
              <a:t>Cristo nel pensiero russo</a:t>
            </a:r>
            <a:r>
              <a:rPr lang="it-IT" sz="2400" dirty="0"/>
              <a:t>, p. </a:t>
            </a:r>
            <a:r>
              <a:rPr lang="it-IT" sz="2000" dirty="0"/>
              <a:t>35).</a:t>
            </a:r>
          </a:p>
        </p:txBody>
      </p:sp>
      <p:pic>
        <p:nvPicPr>
          <p:cNvPr id="1026" name="Picture 2" descr="Risultati immagini per pavel evdokimov immagin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78698"/>
            <a:ext cx="4427984" cy="53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9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32656"/>
            <a:ext cx="3275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 cos’è l’Ortodossia?</a:t>
            </a:r>
          </a:p>
          <a:p>
            <a:endParaRPr lang="it-IT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«La Teologia ortodossa è innanzitutto una risposta all’azione continua dello Spirito Santo. È per opera sua che la grazia del Dio uno e trino si rivela ininterrottamente nella Chiesa e si effonde sul mondo» </a:t>
            </a:r>
          </a:p>
          <a:p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Nikos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Nissiotis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241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2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3995936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«Ogni paese, ogni regione, ogni popolo che accoglie il Vangelo lo fa a </a:t>
            </a:r>
            <a:r>
              <a:rPr lang="it-IT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modo proprio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Il cristianesimo di Giovanni non è quello di Pietro; il cristianesimo di Francesco d’Assisi non è quello dell’apostolo Paolo. Così è anche per agli altri paesi e le altre genti. Accogliendo il Vangelo, l’Occidente lo fa a suo modo, e così fa l’Oriente»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P.A. </a:t>
            </a:r>
            <a:r>
              <a:rPr lang="it-IT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Florenskij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L’Ortodossia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it-IT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Bellezza e liturgia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Mondadori, Milano 2010)</a:t>
            </a:r>
            <a:endParaRPr lang="it-IT" sz="2000" dirty="0"/>
          </a:p>
          <a:p>
            <a:pPr algn="just">
              <a:spcAft>
                <a:spcPts val="0"/>
              </a:spcAft>
            </a:pP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it-IT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392488" cy="64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644800" cy="5425969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96136" y="15567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698877"/>
              </p:ext>
            </p:extLst>
          </p:nvPr>
        </p:nvGraphicFramePr>
        <p:xfrm>
          <a:off x="4572000" y="188640"/>
          <a:ext cx="4176464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0" progId="FoxitPhantomPDF.Document">
                  <p:embed/>
                </p:oleObj>
              </mc:Choice>
              <mc:Fallback>
                <p:oleObj name="PDF" r:id="rId3" imgW="0" imgH="0" progId="FoxitPhantomPDF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88640"/>
                        <a:ext cx="4176464" cy="62646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3818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"/>
            <a:ext cx="5724128" cy="710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«La fede russa è andata formandosi dalla mutua azione di tre forze: la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fede greca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portataci da monaci e sacerdoti di Bisanzio, il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paganesimo slavo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che accolse la nuova fede, e il 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carattere nazionale russo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che fece sua a proprio modo l’ortodossia bizantina e la rielaborò. (…)</a:t>
            </a:r>
          </a:p>
          <a:p>
            <a:pPr algn="just"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Sono dunque queste le tre forze unitesi a formare ciò che va sotto il nome di ortodossia russa. La fede di Bisanzio quale confessione pronta, complessa e dotata di una liturgia minuziosa, venne introdotta in un paese pagano in tutto, abitato da genti dalla mentalità assai diversa rispetto a quella che aveva generato la lettura bizantina del cristianesimo».</a:t>
            </a:r>
          </a:p>
          <a:p>
            <a:pPr algn="just"/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P.A. </a:t>
            </a:r>
            <a:r>
              <a:rPr lang="it-IT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Florenskij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L’Ortodossia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it-IT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Bellezza e liturgia</a:t>
            </a:r>
            <a:r>
              <a:rPr lang="it-IT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SE, Milano 2020)</a:t>
            </a:r>
            <a:endParaRPr lang="it-IT" sz="2400" dirty="0"/>
          </a:p>
          <a:p>
            <a:pPr algn="just">
              <a:spcAft>
                <a:spcPts val="0"/>
              </a:spcAft>
            </a:pP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196752"/>
            <a:ext cx="33337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60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4499992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«Come altre religioni pagane, la religione delle genti slave si fondava su 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 rapporto mistico con la natura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Solitamente esso o si soffermava sul momento della nascita, scorgendo nella natura la grande madre  (…), oppure si sceglieva quale oggetto di culto un altro momento inevitabile: la morte, da cui il 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culto degli spiriti dei defunti e il culto degli avi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«L’ortodossia bizantina si distingue per i tratti seguenti. La tendenza ad analizzare la religione in senso filosofico si unisce in essa alla grande importanza attribuita alla liturgia. Un tale rilievo della liturgia e della dottrina genera un atteggiamento conservatore nei loro riguardi; la missione principale della Chiesa diventa allora la salvaguardia dell’inviolabilità liturgica e dottrinale».</a:t>
            </a: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P.A. </a:t>
            </a:r>
            <a:r>
              <a:rPr lang="it-IT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Florenskij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L’Ortodossia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it-IT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Bellezza e liturgia</a:t>
            </a:r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SE, Milano 2020)</a:t>
            </a:r>
            <a:endParaRPr lang="it-IT" sz="2000" dirty="0"/>
          </a:p>
          <a:p>
            <a:pPr algn="just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it-IT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464151"/>
              </p:ext>
            </p:extLst>
          </p:nvPr>
        </p:nvGraphicFramePr>
        <p:xfrm>
          <a:off x="4716016" y="145472"/>
          <a:ext cx="4271168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0" progId="FoxitPhantomPDF.Document">
                  <p:embed/>
                </p:oleObj>
              </mc:Choice>
              <mc:Fallback>
                <p:oleObj name="PDF" r:id="rId2" imgW="0" imgH="0" progId="FoxitPhantomPDF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45472"/>
                        <a:ext cx="4271168" cy="62646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3292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558011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«… Siamo andati poi dai bulgari, abbiamo visto come adorano Dio nel tempio, cioè nella moschea, stanno senza cintura; adorando Dio si siedono, e guardando qua e là come ossessi, e non vi è gioia in loro, bensì tristezza e lezzo grande. Non è buona la loro fede. E siamo andati dai tedeschi, e vedemmo che nei loro templi molti riti officiavano, ma di bello non vedemmo nulla. E dai greci andammo, e vedemmo dove officiavano in onore del loro Dio, e </a:t>
            </a:r>
            <a:r>
              <a:rPr lang="it-IT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non sapevamo se in cielo ci trovavamo oppure in terra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non v’è infatti sulla terra uno spettacolo di tale bellezza e non riusciamo a descriverlo. Solo questo sappiamo: che </a:t>
            </a:r>
            <a:r>
              <a:rPr lang="it-IT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 Dio con l’uomo coesiste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 che il rito loro è migliore di quello di tutti i paesi. Ancora non possiamo dimenticare quella bellezza. Ogni uomo che gusta il dolce, poi non accetta l’amaro, così anche noi non saremo più pagani» (</a:t>
            </a:r>
            <a:r>
              <a:rPr lang="it-IT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Racconto dei tempi passati. Cronaca russa del secolo XII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Einaudi, Torino 1971, pp. 62-63; ora anche in </a:t>
            </a:r>
            <a:r>
              <a:rPr lang="it-IT" sz="2000" cap="sm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Nestore l’Annalista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Cronaca degli anni passati (XI-XII secolo)</a:t>
            </a:r>
            <a:r>
              <a:rPr lang="it-IT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San Paolo, Cinisello Balsamo (Mi) 2005, pp. 171-174).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20688"/>
            <a:ext cx="356388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197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228184" y="116632"/>
            <a:ext cx="2808312" cy="6741368"/>
          </a:xfrm>
        </p:spPr>
        <p:txBody>
          <a:bodyPr>
            <a:normAutofit/>
          </a:bodyPr>
          <a:lstStyle/>
          <a:p>
            <a:r>
              <a:rPr lang="it-IT" sz="2800" dirty="0"/>
              <a:t>«Che cos’è l’</a:t>
            </a:r>
            <a:r>
              <a:rPr lang="it-IT" sz="2800" dirty="0" err="1"/>
              <a:t>ecclesialità</a:t>
            </a:r>
            <a:r>
              <a:rPr lang="it-IT" sz="2800" dirty="0"/>
              <a:t>? </a:t>
            </a:r>
            <a:br>
              <a:rPr lang="it-IT" sz="2800" dirty="0"/>
            </a:br>
            <a:r>
              <a:rPr lang="it-IT" sz="2800" dirty="0"/>
              <a:t>È una vita nuova, la vita nello Spirito. </a:t>
            </a:r>
            <a:br>
              <a:rPr lang="it-IT" sz="2800" dirty="0"/>
            </a:br>
            <a:r>
              <a:rPr lang="it-IT" sz="2800" dirty="0"/>
              <a:t>Qual è il  criterio di verità di questa vita? </a:t>
            </a:r>
            <a:br>
              <a:rPr lang="it-IT" sz="2800" dirty="0"/>
            </a:br>
            <a:r>
              <a:rPr lang="it-IT" sz="2800" b="1" dirty="0"/>
              <a:t>La bellezza</a:t>
            </a:r>
            <a:r>
              <a:rPr lang="it-IT" sz="2800" dirty="0"/>
              <a:t>».</a:t>
            </a:r>
            <a:br>
              <a:rPr lang="it-IT" sz="2800" dirty="0"/>
            </a:br>
            <a:br>
              <a:rPr lang="it-IT" sz="2400" dirty="0"/>
            </a:br>
            <a:r>
              <a:rPr lang="it-IT" sz="2000" dirty="0"/>
              <a:t>(</a:t>
            </a:r>
            <a:r>
              <a:rPr lang="it-IT" sz="2000" cap="small" dirty="0"/>
              <a:t>P. A. </a:t>
            </a:r>
            <a:r>
              <a:rPr lang="it-IT" sz="2000" cap="small" dirty="0" err="1"/>
              <a:t>Florenskij</a:t>
            </a:r>
            <a:r>
              <a:rPr lang="it-IT" sz="2000" dirty="0"/>
              <a:t>, </a:t>
            </a:r>
            <a:r>
              <a:rPr lang="it-IT" sz="2000" i="1" dirty="0"/>
              <a:t>La colonna e il fondamento della Verità</a:t>
            </a:r>
            <a:r>
              <a:rPr lang="it-IT" sz="2000" dirty="0"/>
              <a:t>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Picture 2" descr="C:\Users\Utente\Desktop\Ortodossia, liturgia, icona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88"/>
            <a:ext cx="6084168" cy="67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599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Risultati immagini per pellegrino russo immagini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5328592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5724128" y="332656"/>
            <a:ext cx="31683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«Esiste una particolare bellezza spirituale, inafferrabile con le formule logiche, ma, allo stesso tempo, unico metodo giusto per definire che cosa è ortodosso e cosa non lo è. Gli specialisti di questa bellezza sono gli </a:t>
            </a:r>
            <a:r>
              <a:rPr lang="it-IT" sz="2400" b="1" i="1" dirty="0" err="1"/>
              <a:t>starcy</a:t>
            </a:r>
            <a:r>
              <a:rPr lang="it-IT" sz="2400" dirty="0"/>
              <a:t> spirituali: i maestri dell’ “arte delle arti” che è l’ascetica, secondo le parole dei santi padri». </a:t>
            </a:r>
          </a:p>
          <a:p>
            <a:r>
              <a:rPr lang="it-IT" sz="2400" dirty="0"/>
              <a:t>(P.A. </a:t>
            </a:r>
            <a:r>
              <a:rPr lang="it-IT" sz="2400" dirty="0" err="1"/>
              <a:t>Florenskij</a:t>
            </a:r>
            <a:r>
              <a:rPr lang="it-IT" sz="2400" dirty="0"/>
              <a:t>, CFV.). </a:t>
            </a:r>
            <a:br>
              <a:rPr lang="it-IT" sz="2400" dirty="0"/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485576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084" y="4725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N.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Berdjaev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ritiene che iconografia e liturgia siano stati i migliori veicoli espressivi della spiritualità slava, in particolare del popolo russo, che «</a:t>
            </a: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 avuto come nutrimento spirituale non tanto un insegnamento dottrinale o dei sermoni ma soprattutto la liturgia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(N.A. </a:t>
            </a:r>
            <a:r>
              <a:rPr lang="it-IT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Berdjaev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L’idea russa</a:t>
            </a:r>
            <a:r>
              <a:rPr lang="it-I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Mursia, Torino 1992, p. 15).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70567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5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601931-5254-1581-D11D-FD27E38BC9EC}"/>
              </a:ext>
            </a:extLst>
          </p:cNvPr>
          <p:cNvSpPr txBox="1"/>
          <p:nvPr/>
        </p:nvSpPr>
        <p:spPr>
          <a:xfrm>
            <a:off x="16188" y="0"/>
            <a:ext cx="35477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it-IT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Solo un autentico dialogo tra culture e religioni, che presuppone una vera conoscenza reciproca, può scongiurare il pericolo dell’autodistruzione dell’umanità</a:t>
            </a:r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(marzo 1996 - (Hans Georg </a:t>
            </a:r>
            <a:r>
              <a:rPr lang="it-IT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Gadamer</a:t>
            </a:r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1900-2002) </a:t>
            </a:r>
          </a:p>
          <a:p>
            <a:endParaRPr lang="it-IT" sz="2400" dirty="0"/>
          </a:p>
        </p:txBody>
      </p:sp>
      <p:pic>
        <p:nvPicPr>
          <p:cNvPr id="5122" name="Picture 2" descr="GADAMER: I PREGIUDIZI – PHILOSOPHICA &amp; THEOLOGICA">
            <a:extLst>
              <a:ext uri="{FF2B5EF4-FFF2-40B4-BE49-F238E27FC236}">
                <a16:creationId xmlns:a16="http://schemas.microsoft.com/office/drawing/2014/main" id="{0E37D0A4-A633-C1DF-3DDF-35E95E25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503388"/>
            <a:ext cx="5419909" cy="560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25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260648"/>
            <a:ext cx="4968552" cy="6565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«In un corso di lezioni,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lezione non procede in linea retta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totalmente rinchiusa in una formula razionale ma, come l’essere vivente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sviluppa i propri organi, </a:t>
            </a:r>
            <a:r>
              <a:rPr lang="it-IT" sz="2000" u="sng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rispondendo ogni volta alle esigenze che si manifestano in corso d’opera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tal senso </a:t>
            </a:r>
            <a:r>
              <a:rPr lang="it-IT" sz="2000" u="sng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sarebbe fuori luogo definire la lezione ideale una sorta di </a:t>
            </a:r>
            <a:r>
              <a:rPr lang="it-IT" sz="2000" b="1" u="sng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colloquio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conversazione tra persone spiritualmente prossime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lezione non è un tragitto su un tram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che ti trascina avanti inesorabilmente su binari fissi e ti porta alla meta per la via più breve,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è una passeggiata a piedi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una gita, sia pure con un punto finale ben preciso (…). Per chi passeggia è importante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camminare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non solo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arrivare»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sz="2000" dirty="0">
              <a:solidFill>
                <a:srgbClr val="333333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</a:t>
            </a:r>
            <a:r>
              <a:rPr lang="it-IT" sz="2000" cap="small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P.A. </a:t>
            </a:r>
            <a:r>
              <a:rPr lang="it-IT" sz="2000" cap="small" dirty="0" err="1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Florenskij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Lezione e lectio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1917)</a:t>
            </a:r>
            <a:endParaRPr lang="it-IT" sz="2000" dirty="0"/>
          </a:p>
        </p:txBody>
      </p:sp>
      <p:pic>
        <p:nvPicPr>
          <p:cNvPr id="4" name="Picture 3" descr="C:\Users\Alba\Desktop\Foto di P.A.  Florenskij\Bild 2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560" y="548681"/>
            <a:ext cx="3832146" cy="6043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4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16632"/>
            <a:ext cx="4788024" cy="632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’essenza della lezione è la vita </a:t>
            </a:r>
            <a:r>
              <a:rPr lang="it-IT" sz="20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scientifica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senso proprio, è riflettere insieme agli uditori sugli oggetti della scienza, e non consiste nel tirar fuori dai depositi di un’erudizione astratta delle conclusioni già pronte, in formule stereotipate.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lezione è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iniziare gli ascoltatori al </a:t>
            </a:r>
            <a:r>
              <a:rPr lang="it-IT" sz="2000" b="1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processo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lavoro scientifico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è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introdurli alla creazione scientifica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è un modo per insegnare attraverso l’evidenza e addirittura sperimentalmente un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lavoro; </a:t>
            </a:r>
            <a:r>
              <a:rPr lang="it-IT" sz="2000" b="1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è la semplice trasmissione delle verità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(P.A. </a:t>
            </a:r>
            <a:r>
              <a:rPr lang="it-IT" sz="2000" dirty="0" err="1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Florenskij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it-IT" sz="2000" i="1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Lezione e lectio</a:t>
            </a:r>
            <a:r>
              <a:rPr lang="it-IT" sz="2000" dirty="0">
                <a:solidFill>
                  <a:srgbClr val="33333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1917)</a:t>
            </a:r>
            <a:endParaRPr lang="it-IT" sz="20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lba\Desktop\Foto di P.A.  Florenskij\Bild 3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859" y="394768"/>
            <a:ext cx="3807621" cy="5770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5393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5525</TotalTime>
  <Words>4843</Words>
  <Application>Microsoft Office PowerPoint</Application>
  <PresentationFormat>Presentazione su schermo (4:3)</PresentationFormat>
  <Paragraphs>192</Paragraphs>
  <Slides>65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4" baseType="lpstr">
      <vt:lpstr>Arial</vt:lpstr>
      <vt:lpstr>Baskerville Old Face</vt:lpstr>
      <vt:lpstr>Book Antiqua</vt:lpstr>
      <vt:lpstr>Calibri</vt:lpstr>
      <vt:lpstr>Georgia</vt:lpstr>
      <vt:lpstr>Symbol</vt:lpstr>
      <vt:lpstr>Times New Roman</vt:lpstr>
      <vt:lpstr>Tema di Office</vt:lpstr>
      <vt:lpstr>PDF</vt:lpstr>
      <vt:lpstr>  Fondamenti teologici e spirituali dell’Ortodossia  Natalino Valentini  A. Ac. 2021-2022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«Gli ortodossi non hanno mai avuto simpatia per le summe teologiche, né per i sistemi scolastici. Ogni formulazione o definizione eccessiva provoca una diffidenza istintiva. L’ortodossia non ha bisogno di formulare, ha bisogno di non formulare. È una convinzione innata che viene dai Padri della Chiesa, che non è bene speculare sui misteri, è meglio contemplarli, lasciarsi illuminare e penetrare dalla loro luce; così senza farsi razionalizzare, il mistero diviene illuminante. Da qui ogni tipo di spiritualità molto più liturgico ed iconografico che discorsivo, concettuale e dottrinale». (P. Evdokimov, Cristo nel pensiero russo, p. 35).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«Che cos’è l’ecclesialità?  È una vita nuova, la vita nello Spirito.  Qual è il  criterio di verità di questa vita?  La bellezza».  (P. A. Florenskij, La colonna e il fondamento della Verità)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Pavel A. Florenskij Evlach (Azerbajdžan) 1882-  Levašovo (Leningrado) 1937 Nasce il 9 gennaio (o il 22 secondo il calendario giuliano) 1882, figlio di Aleksandr Ivanovič (1850-1908), ingegnere delle ferrovie, e di Ol’ga Sapar’jan (1859-1951), di nobile famiglia armena. Nel 1883 la famiglia (che oltre a Pavel si compone di altri sei figli) si stabilisce a Tiflis (Tbilisi) e più tardi, nel 1888, a Batumi (Georgia).</dc:title>
  <dc:creator>Natalino V.</dc:creator>
  <cp:lastModifiedBy>Natalino</cp:lastModifiedBy>
  <cp:revision>332</cp:revision>
  <dcterms:created xsi:type="dcterms:W3CDTF">2016-11-04T09:48:01Z</dcterms:created>
  <dcterms:modified xsi:type="dcterms:W3CDTF">2023-04-12T07:25:53Z</dcterms:modified>
</cp:coreProperties>
</file>